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 name="Shape 5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Shape 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 name="Shape 6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Shape 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0" name="Shape 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t>•   	Influenza A-</a:t>
            </a:r>
          </a:p>
          <a:p>
            <a:pPr lvl="0">
              <a:spcBef>
                <a:spcPts val="0"/>
              </a:spcBef>
              <a:buClr>
                <a:schemeClr val="dk1"/>
              </a:buClr>
              <a:buSzPct val="100000"/>
              <a:buFont typeface="Arial"/>
              <a:buNone/>
            </a:pPr>
            <a:r>
              <a:rPr lang="en"/>
              <a:t>•   		Ducks</a:t>
            </a:r>
          </a:p>
          <a:p>
            <a:pPr lvl="0">
              <a:spcBef>
                <a:spcPts val="0"/>
              </a:spcBef>
              <a:buClr>
                <a:schemeClr val="dk1"/>
              </a:buClr>
              <a:buSzPct val="100000"/>
              <a:buFont typeface="Arial"/>
              <a:buNone/>
            </a:pPr>
            <a:r>
              <a:rPr lang="en"/>
              <a:t>•   		Chickens</a:t>
            </a:r>
          </a:p>
          <a:p>
            <a:pPr lvl="0">
              <a:spcBef>
                <a:spcPts val="0"/>
              </a:spcBef>
              <a:buClr>
                <a:schemeClr val="dk1"/>
              </a:buClr>
              <a:buSzPct val="100000"/>
              <a:buFont typeface="Arial"/>
              <a:buNone/>
            </a:pPr>
            <a:r>
              <a:rPr lang="en"/>
              <a:t>•   		Pigs</a:t>
            </a:r>
          </a:p>
          <a:p>
            <a:pPr lvl="0">
              <a:spcBef>
                <a:spcPts val="0"/>
              </a:spcBef>
              <a:buClr>
                <a:schemeClr val="dk1"/>
              </a:buClr>
              <a:buSzPct val="100000"/>
              <a:buFont typeface="Arial"/>
              <a:buNone/>
            </a:pPr>
            <a:r>
              <a:rPr lang="en"/>
              <a:t>•   		Whales</a:t>
            </a:r>
          </a:p>
          <a:p>
            <a:pPr lvl="0">
              <a:spcBef>
                <a:spcPts val="0"/>
              </a:spcBef>
              <a:buClr>
                <a:schemeClr val="dk1"/>
              </a:buClr>
              <a:buSzPct val="100000"/>
              <a:buFont typeface="Arial"/>
              <a:buNone/>
            </a:pPr>
            <a:r>
              <a:rPr lang="en"/>
              <a:t>•   		Horses</a:t>
            </a:r>
          </a:p>
          <a:p>
            <a:pPr lvl="0">
              <a:spcBef>
                <a:spcPts val="0"/>
              </a:spcBef>
              <a:buClr>
                <a:schemeClr val="dk1"/>
              </a:buClr>
              <a:buSzPct val="100000"/>
              <a:buFont typeface="Arial"/>
              <a:buNone/>
            </a:pPr>
            <a:r>
              <a:rPr lang="en"/>
              <a:t>•   		 Seals</a:t>
            </a:r>
          </a:p>
          <a:p>
            <a:pPr lvl="0">
              <a:spcBef>
                <a:spcPts val="0"/>
              </a:spcBef>
              <a:buNone/>
            </a:pPr>
            <a:r>
              <a:rPr lang="en"/>
              <a:t>•   		Cats</a:t>
            </a:r>
          </a:p>
          <a:p>
            <a:pPr lvl="0">
              <a:spcBef>
                <a:spcPts val="0"/>
              </a:spcBef>
              <a:buClr>
                <a:schemeClr val="dk1"/>
              </a:buClr>
              <a:buSzPct val="100000"/>
              <a:buFont typeface="Arial"/>
              <a:buNone/>
            </a:pPr>
            <a:r>
              <a:t/>
            </a:r>
            <a:endParaRPr/>
          </a:p>
          <a:p>
            <a:pPr lvl="0">
              <a:spcBef>
                <a:spcPts val="0"/>
              </a:spcBef>
              <a:buClr>
                <a:schemeClr val="dk1"/>
              </a:buClr>
              <a:buSzPct val="100000"/>
              <a:buFont typeface="Arial"/>
              <a:buNone/>
            </a:pPr>
            <a:r>
              <a:rPr lang="en"/>
              <a:t>•   	Influenza B</a:t>
            </a:r>
          </a:p>
          <a:p>
            <a:pPr lvl="0">
              <a:spcBef>
                <a:spcPts val="0"/>
              </a:spcBef>
              <a:buClr>
                <a:schemeClr val="dk1"/>
              </a:buClr>
              <a:buSzPct val="100000"/>
              <a:buFont typeface="Arial"/>
              <a:buNone/>
            </a:pPr>
            <a:r>
              <a:rPr lang="en"/>
              <a:t>•   		Only among Humans</a:t>
            </a:r>
          </a:p>
          <a:p>
            <a:pPr lvl="0" rtl="0">
              <a:spcBef>
                <a:spcPts val="0"/>
              </a:spcBef>
              <a:buNone/>
            </a:pPr>
            <a:r>
              <a:rPr lang="en"/>
              <a:t>•   			Divided into two subtypes:</a:t>
            </a:r>
          </a:p>
          <a:p>
            <a:pPr indent="0" lvl="0" marL="1371600" rtl="0">
              <a:spcBef>
                <a:spcPts val="0"/>
              </a:spcBef>
              <a:buNone/>
            </a:pPr>
            <a:r>
              <a:rPr lang="en"/>
              <a:t>Hemagglutinin (H)- 18 different subtypes</a:t>
            </a:r>
          </a:p>
          <a:p>
            <a:pPr indent="-69850" lvl="0" marL="1828800" rtl="0">
              <a:spcBef>
                <a:spcPts val="0"/>
              </a:spcBef>
              <a:buClr>
                <a:schemeClr val="dk1"/>
              </a:buClr>
              <a:buSzPct val="100000"/>
              <a:buFont typeface="Arial"/>
              <a:buNone/>
            </a:pPr>
            <a:r>
              <a:rPr lang="en"/>
              <a:t>Hemagglutinin is one of the reasons that influenza virus is so effective. It is a spike-shaped protein that extends from the surface of the virus. (Reason why the flu can bind so well) </a:t>
            </a:r>
          </a:p>
          <a:p>
            <a:pPr indent="0" lvl="0" marL="1371600" rtl="0">
              <a:spcBef>
                <a:spcPts val="0"/>
              </a:spcBef>
              <a:buNone/>
            </a:pPr>
            <a:r>
              <a:rPr lang="en"/>
              <a:t>Neuraminidas (N)- 11 different subtypes</a:t>
            </a:r>
          </a:p>
          <a:p>
            <a:pPr indent="-69850" lvl="0" marL="1371600">
              <a:spcBef>
                <a:spcPts val="0"/>
              </a:spcBef>
              <a:buClr>
                <a:schemeClr val="dk1"/>
              </a:buClr>
              <a:buSzPct val="100000"/>
              <a:buFont typeface="Arial"/>
              <a:buNone/>
            </a:pPr>
            <a:r>
              <a:rPr lang="en"/>
              <a:t>	Neuraminidase is a constituent of the enveloping membrane that surrounds the viral contents. </a:t>
            </a:r>
          </a:p>
          <a:p>
            <a:pPr lvl="0">
              <a:spcBef>
                <a:spcPts val="0"/>
              </a:spcBef>
              <a:buNone/>
            </a:pPr>
            <a:r>
              <a:rPr lang="en"/>
              <a:t>Transmission. 			</a:t>
            </a:r>
          </a:p>
          <a:p>
            <a:pPr lvl="0">
              <a:spcBef>
                <a:spcPts val="0"/>
              </a:spcBef>
              <a:buClr>
                <a:schemeClr val="dk1"/>
              </a:buClr>
              <a:buSzPct val="100000"/>
              <a:buFont typeface="Arial"/>
              <a:buNone/>
            </a:pPr>
            <a:r>
              <a:rPr lang="en"/>
              <a:t>•   	H3N2 Mutates rapidly causing a key protein on the outside that helps attack the immune system of humans causing humans to be susceptible to the flu every year and why there is a new vaccine every year.</a:t>
            </a:r>
          </a:p>
          <a:p>
            <a:pPr lvl="0">
              <a:spcBef>
                <a:spcPts val="0"/>
              </a:spcBef>
              <a:buClr>
                <a:schemeClr val="dk1"/>
              </a:buClr>
              <a:buSzPct val="100000"/>
              <a:buFont typeface="Arial"/>
              <a:buNone/>
            </a:pPr>
            <a:r>
              <a:rPr lang="en"/>
              <a:t>•   	The strain mutates quickly so it is able to spread around the world quickly as well.</a:t>
            </a:r>
          </a:p>
          <a:p>
            <a:pPr lvl="0">
              <a:spcBef>
                <a:spcPts val="0"/>
              </a:spcBef>
              <a:buClr>
                <a:schemeClr val="dk1"/>
              </a:buClr>
              <a:buSzPct val="100000"/>
              <a:buFont typeface="Arial"/>
              <a:buNone/>
            </a:pPr>
            <a:r>
              <a:rPr lang="en"/>
              <a:t>•   	H1N1 and B viruses affect more children than adults. These strands don’t spread due to the fact that children don’t travel as much as adults do.</a:t>
            </a:r>
          </a:p>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People most at risk to get the flu would be: </a:t>
            </a:r>
          </a:p>
          <a:p>
            <a:pPr indent="0" lvl="0" marL="457200" rtl="0">
              <a:spcBef>
                <a:spcPts val="0"/>
              </a:spcBef>
              <a:buNone/>
            </a:pPr>
            <a:r>
              <a:rPr lang="en" sz="1000">
                <a:solidFill>
                  <a:schemeClr val="dk1"/>
                </a:solidFill>
              </a:rPr>
              <a:t>Doctors, daycare workers, teachers, anyone that works with kids, or around infected people. </a:t>
            </a:r>
          </a:p>
          <a:p>
            <a:pPr indent="0" lvl="0" marL="457200" rtl="0">
              <a:spcBef>
                <a:spcPts val="0"/>
              </a:spcBef>
              <a:buNone/>
            </a:pPr>
            <a:r>
              <a:t/>
            </a:r>
            <a:endParaRPr sz="1000">
              <a:solidFill>
                <a:schemeClr val="dk1"/>
              </a:solidFill>
            </a:endParaRPr>
          </a:p>
          <a:p>
            <a:pPr indent="0" lvl="0" marL="0">
              <a:spcBef>
                <a:spcPts val="0"/>
              </a:spcBef>
              <a:buNone/>
            </a:pPr>
            <a:r>
              <a:t/>
            </a:r>
            <a:endParaRPr sz="10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Shape 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 name="Shape 9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Shape 1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7" name="Shape 10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br>
              <a:rPr lang="en"/>
            </a:br>
          </a:p>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Shape 1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2" name="Shape 12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Shape 1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0" name="Shape 13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lnSpc>
                <a:spcPct val="115000"/>
              </a:lnSpc>
              <a:spcBef>
                <a:spcPts val="0"/>
              </a:spcBef>
              <a:buClr>
                <a:schemeClr val="dk1"/>
              </a:buClr>
              <a:buSzPct val="100000"/>
              <a:buFont typeface="Arial"/>
              <a:buNone/>
            </a:pPr>
            <a:r>
              <a:rPr b="1" lang="en">
                <a:solidFill>
                  <a:schemeClr val="dk1"/>
                </a:solidFill>
              </a:rPr>
              <a:t>acyclovir</a:t>
            </a:r>
            <a:r>
              <a:rPr lang="en">
                <a:solidFill>
                  <a:schemeClr val="dk1"/>
                </a:solidFill>
              </a:rPr>
              <a:t> (first choice), valacyclovir and famciclovir are antivirals that inhibit viral DNA polymerase and cause termination in replication (except famciclovir doesn’t cause termination)</a:t>
            </a:r>
          </a:p>
          <a:p>
            <a:pPr lvl="0" rtl="0">
              <a:lnSpc>
                <a:spcPct val="115000"/>
              </a:lnSpc>
              <a:spcBef>
                <a:spcPts val="0"/>
              </a:spcBef>
              <a:buClr>
                <a:schemeClr val="dk1"/>
              </a:buClr>
              <a:buSzPct val="100000"/>
              <a:buFont typeface="Arial"/>
              <a:buNone/>
            </a:pPr>
            <a:r>
              <a:rPr lang="en">
                <a:solidFill>
                  <a:schemeClr val="dk1"/>
                </a:solidFill>
              </a:rPr>
              <a:t>Most people have HSV 1</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744575"/>
            <a:ext cx="8520600" cy="2052600"/>
          </a:xfrm>
          <a:prstGeom prst="rect">
            <a:avLst/>
          </a:prstGeom>
        </p:spPr>
        <p:txBody>
          <a:bodyPr anchorCtr="0" anchor="b" bIns="91425" lIns="91425" rIns="91425" wrap="square" tIns="91425">
            <a:noAutofit/>
          </a:bodyPr>
          <a:lstStyle/>
          <a:p>
            <a:pPr lvl="0">
              <a:spcBef>
                <a:spcPts val="0"/>
              </a:spcBef>
              <a:buNone/>
            </a:pPr>
            <a:r>
              <a:rPr lang="en"/>
              <a:t>Viruses</a:t>
            </a:r>
          </a:p>
        </p:txBody>
      </p:sp>
      <p:sp>
        <p:nvSpPr>
          <p:cNvPr id="55" name="Shape 55"/>
          <p:cNvSpPr txBox="1"/>
          <p:nvPr>
            <p:ph idx="1" type="subTitle"/>
          </p:nvPr>
        </p:nvSpPr>
        <p:spPr>
          <a:xfrm>
            <a:off x="311700" y="2834125"/>
            <a:ext cx="8520600" cy="7926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Shape 60"/>
          <p:cNvSpPr txBox="1"/>
          <p:nvPr>
            <p:ph type="title"/>
          </p:nvPr>
        </p:nvSpPr>
        <p:spPr>
          <a:xfrm>
            <a:off x="2065700" y="328975"/>
            <a:ext cx="4202400" cy="572700"/>
          </a:xfrm>
          <a:prstGeom prst="rect">
            <a:avLst/>
          </a:prstGeom>
        </p:spPr>
        <p:txBody>
          <a:bodyPr anchorCtr="0" anchor="t" bIns="91425" lIns="91425" rIns="91425" wrap="square" tIns="91425">
            <a:noAutofit/>
          </a:bodyPr>
          <a:lstStyle/>
          <a:p>
            <a:pPr lvl="0">
              <a:spcBef>
                <a:spcPts val="0"/>
              </a:spcBef>
              <a:buNone/>
            </a:pPr>
            <a:r>
              <a:rPr lang="en"/>
              <a:t>                 HPV </a:t>
            </a:r>
          </a:p>
        </p:txBody>
      </p:sp>
      <p:sp>
        <p:nvSpPr>
          <p:cNvPr id="61" name="Shape 61"/>
          <p:cNvSpPr txBox="1"/>
          <p:nvPr>
            <p:ph idx="1" type="body"/>
          </p:nvPr>
        </p:nvSpPr>
        <p:spPr>
          <a:xfrm>
            <a:off x="72450" y="901675"/>
            <a:ext cx="6600000" cy="4125900"/>
          </a:xfrm>
          <a:prstGeom prst="rect">
            <a:avLst/>
          </a:prstGeom>
          <a:solidFill>
            <a:srgbClr val="F3F3F3"/>
          </a:solid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spcBef>
                <a:spcPts val="400"/>
              </a:spcBef>
              <a:spcAft>
                <a:spcPts val="0"/>
              </a:spcAft>
              <a:buClr>
                <a:schemeClr val="dk1"/>
              </a:buClr>
              <a:buSzPct val="73333"/>
              <a:buFont typeface="Arial"/>
              <a:buNone/>
            </a:pPr>
            <a:r>
              <a:rPr b="1" lang="en" sz="1500">
                <a:solidFill>
                  <a:srgbClr val="000000"/>
                </a:solidFill>
              </a:rPr>
              <a:t>Infects the cutaneous epithelium.</a:t>
            </a:r>
          </a:p>
          <a:p>
            <a:pPr lvl="0" rtl="0">
              <a:spcBef>
                <a:spcPts val="400"/>
              </a:spcBef>
              <a:spcAft>
                <a:spcPts val="0"/>
              </a:spcAft>
              <a:buNone/>
            </a:pPr>
            <a:r>
              <a:rPr lang="en" sz="1500">
                <a:solidFill>
                  <a:srgbClr val="000000"/>
                </a:solidFill>
              </a:rPr>
              <a:t>Most commonly sexually transmitted infection in the U. S.Occurs throughout the world.</a:t>
            </a:r>
          </a:p>
          <a:p>
            <a:pPr lvl="0" rtl="0">
              <a:spcBef>
                <a:spcPts val="400"/>
              </a:spcBef>
              <a:spcAft>
                <a:spcPts val="0"/>
              </a:spcAft>
              <a:buNone/>
            </a:pPr>
            <a:r>
              <a:rPr b="1" lang="en" sz="1500">
                <a:solidFill>
                  <a:schemeClr val="dk1"/>
                </a:solidFill>
              </a:rPr>
              <a:t>Papollomavirus </a:t>
            </a:r>
            <a:r>
              <a:rPr b="1" lang="en" sz="1500">
                <a:solidFill>
                  <a:srgbClr val="000000"/>
                </a:solidFill>
              </a:rPr>
              <a:t>Humans only natural reservoir</a:t>
            </a:r>
          </a:p>
          <a:p>
            <a:pPr lvl="0" rtl="0">
              <a:spcBef>
                <a:spcPts val="400"/>
              </a:spcBef>
              <a:spcAft>
                <a:spcPts val="0"/>
              </a:spcAft>
              <a:buClr>
                <a:schemeClr val="dk1"/>
              </a:buClr>
              <a:buSzPct val="73333"/>
              <a:buFont typeface="Arial"/>
              <a:buNone/>
            </a:pPr>
            <a:r>
              <a:rPr lang="en" sz="1500">
                <a:solidFill>
                  <a:srgbClr val="000000"/>
                </a:solidFill>
              </a:rPr>
              <a:t> •Host Range: </a:t>
            </a:r>
          </a:p>
          <a:p>
            <a:pPr lvl="0" rtl="0">
              <a:spcBef>
                <a:spcPts val="400"/>
              </a:spcBef>
              <a:spcAft>
                <a:spcPts val="0"/>
              </a:spcAft>
              <a:buNone/>
            </a:pPr>
            <a:r>
              <a:rPr b="1" lang="en" sz="1500">
                <a:solidFill>
                  <a:srgbClr val="000000"/>
                </a:solidFill>
              </a:rPr>
              <a:t> Cervical Cancer anogenital warts</a:t>
            </a:r>
          </a:p>
          <a:p>
            <a:pPr indent="457200" lvl="0" rtl="0">
              <a:spcBef>
                <a:spcPts val="400"/>
              </a:spcBef>
              <a:spcAft>
                <a:spcPts val="0"/>
              </a:spcAft>
              <a:buNone/>
            </a:pPr>
            <a:r>
              <a:rPr lang="en" sz="1300">
                <a:solidFill>
                  <a:srgbClr val="000000"/>
                </a:solidFill>
              </a:rPr>
              <a:t>–recurrent respiratory</a:t>
            </a:r>
          </a:p>
          <a:p>
            <a:pPr indent="457200" lvl="0" rtl="0">
              <a:spcBef>
                <a:spcPts val="300"/>
              </a:spcBef>
              <a:spcAft>
                <a:spcPts val="0"/>
              </a:spcAft>
              <a:buNone/>
            </a:pPr>
            <a:r>
              <a:rPr lang="en" sz="1300">
                <a:solidFill>
                  <a:srgbClr val="000000"/>
                </a:solidFill>
              </a:rPr>
              <a:t>–papillomatosis</a:t>
            </a:r>
          </a:p>
          <a:p>
            <a:pPr indent="457200" lvl="0" rtl="0">
              <a:spcBef>
                <a:spcPts val="300"/>
              </a:spcBef>
              <a:spcAft>
                <a:spcPts val="0"/>
              </a:spcAft>
              <a:buNone/>
            </a:pPr>
            <a:r>
              <a:rPr lang="en" sz="1300">
                <a:solidFill>
                  <a:srgbClr val="000000"/>
                </a:solidFill>
              </a:rPr>
              <a:t>–cervical cancer precursors (cervical intraepithelial neoplasia)</a:t>
            </a:r>
          </a:p>
          <a:p>
            <a:pPr indent="0" lvl="0" marL="457200" rtl="0">
              <a:spcBef>
                <a:spcPts val="300"/>
              </a:spcBef>
              <a:spcAft>
                <a:spcPts val="0"/>
              </a:spcAft>
              <a:buNone/>
            </a:pPr>
            <a:r>
              <a:rPr lang="en" sz="1300">
                <a:solidFill>
                  <a:srgbClr val="000000"/>
                </a:solidFill>
              </a:rPr>
              <a:t>–cancer (cervical, anal, vaginal, vulvar, penile, and oropharyngeal cancer)</a:t>
            </a:r>
          </a:p>
          <a:p>
            <a:pPr indent="0" lvl="0" marL="0" rtl="0">
              <a:spcBef>
                <a:spcPts val="300"/>
              </a:spcBef>
              <a:spcAft>
                <a:spcPts val="0"/>
              </a:spcAft>
              <a:buNone/>
            </a:pPr>
            <a:r>
              <a:rPr lang="en" sz="1500">
                <a:solidFill>
                  <a:srgbClr val="000000"/>
                </a:solidFill>
              </a:rPr>
              <a:t>D</a:t>
            </a:r>
            <a:r>
              <a:rPr b="1" lang="en" sz="1500">
                <a:solidFill>
                  <a:srgbClr val="000000"/>
                </a:solidFill>
              </a:rPr>
              <a:t>irect sexual contact (including non penetrative sex) with infected person </a:t>
            </a:r>
          </a:p>
        </p:txBody>
      </p:sp>
      <p:pic>
        <p:nvPicPr>
          <p:cNvPr id="62" name="Shape 62"/>
          <p:cNvPicPr preferRelativeResize="0"/>
          <p:nvPr/>
        </p:nvPicPr>
        <p:blipFill>
          <a:blip r:embed="rId3">
            <a:alphaModFix/>
          </a:blip>
          <a:stretch>
            <a:fillRect/>
          </a:stretch>
        </p:blipFill>
        <p:spPr>
          <a:xfrm>
            <a:off x="5941200" y="1677600"/>
            <a:ext cx="3202801" cy="2192325"/>
          </a:xfrm>
          <a:prstGeom prst="rect">
            <a:avLst/>
          </a:prstGeom>
          <a:noFill/>
          <a:ln>
            <a:noFill/>
          </a:ln>
        </p:spPr>
      </p:pic>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Shape 67"/>
          <p:cNvSpPr txBox="1"/>
          <p:nvPr>
            <p:ph type="title"/>
          </p:nvPr>
        </p:nvSpPr>
        <p:spPr>
          <a:xfrm>
            <a:off x="311700" y="445025"/>
            <a:ext cx="8520600" cy="572700"/>
          </a:xfrm>
          <a:prstGeom prst="rect">
            <a:avLst/>
          </a:prstGeom>
        </p:spPr>
        <p:txBody>
          <a:bodyPr anchorCtr="0" anchor="t" bIns="91425" lIns="91425" rIns="91425" wrap="square" tIns="91425">
            <a:noAutofit/>
          </a:bodyPr>
          <a:lstStyle/>
          <a:p>
            <a:pPr indent="0" lvl="0" marL="3657600">
              <a:spcBef>
                <a:spcPts val="0"/>
              </a:spcBef>
              <a:buNone/>
            </a:pPr>
            <a:r>
              <a:rPr lang="en"/>
              <a:t>HPV </a:t>
            </a:r>
          </a:p>
        </p:txBody>
      </p:sp>
      <p:sp>
        <p:nvSpPr>
          <p:cNvPr id="68" name="Shape 68"/>
          <p:cNvSpPr txBox="1"/>
          <p:nvPr>
            <p:ph idx="1" type="body"/>
          </p:nvPr>
        </p:nvSpPr>
        <p:spPr>
          <a:xfrm>
            <a:off x="311700" y="1152475"/>
            <a:ext cx="8520600" cy="3416400"/>
          </a:xfrm>
          <a:prstGeom prst="rect">
            <a:avLst/>
          </a:prstGeom>
        </p:spPr>
        <p:txBody>
          <a:bodyPr anchorCtr="0" anchor="t" bIns="91425" lIns="91425" rIns="91425" wrap="square" tIns="91425">
            <a:noAutofit/>
          </a:bodyPr>
          <a:lstStyle/>
          <a:p>
            <a:pPr lvl="0">
              <a:spcBef>
                <a:spcPts val="0"/>
              </a:spcBef>
              <a:buNone/>
            </a:pPr>
            <a:r>
              <a:t/>
            </a:r>
            <a:endParaRPr/>
          </a:p>
        </p:txBody>
      </p:sp>
      <p:pic>
        <p:nvPicPr>
          <p:cNvPr id="69" name="Shape 69"/>
          <p:cNvPicPr preferRelativeResize="0"/>
          <p:nvPr/>
        </p:nvPicPr>
        <p:blipFill>
          <a:blip r:embed="rId3">
            <a:alphaModFix/>
          </a:blip>
          <a:stretch>
            <a:fillRect/>
          </a:stretch>
        </p:blipFill>
        <p:spPr>
          <a:xfrm>
            <a:off x="2228750" y="1357800"/>
            <a:ext cx="4443650" cy="3256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Shape 74"/>
          <p:cNvSpPr txBox="1"/>
          <p:nvPr>
            <p:ph type="title"/>
          </p:nvPr>
        </p:nvSpPr>
        <p:spPr>
          <a:xfrm>
            <a:off x="311700" y="445025"/>
            <a:ext cx="8520600" cy="572700"/>
          </a:xfrm>
          <a:prstGeom prst="rect">
            <a:avLst/>
          </a:prstGeom>
        </p:spPr>
        <p:txBody>
          <a:bodyPr anchorCtr="0" anchor="t" bIns="91425" lIns="91425" rIns="91425" wrap="square" tIns="91425">
            <a:noAutofit/>
          </a:bodyPr>
          <a:lstStyle/>
          <a:p>
            <a:pPr indent="457200" lvl="0" marL="3200400">
              <a:spcBef>
                <a:spcPts val="0"/>
              </a:spcBef>
              <a:buNone/>
            </a:pPr>
            <a:r>
              <a:rPr lang="en"/>
              <a:t>Polio </a:t>
            </a:r>
          </a:p>
        </p:txBody>
      </p:sp>
      <p:sp>
        <p:nvSpPr>
          <p:cNvPr id="75" name="Shape 75"/>
          <p:cNvSpPr txBox="1"/>
          <p:nvPr>
            <p:ph idx="1" type="body"/>
          </p:nvPr>
        </p:nvSpPr>
        <p:spPr>
          <a:xfrm>
            <a:off x="0" y="966625"/>
            <a:ext cx="5917200" cy="4118100"/>
          </a:xfrm>
          <a:prstGeom prst="rect">
            <a:avLst/>
          </a:prstGeom>
        </p:spPr>
        <p:txBody>
          <a:bodyPr anchorCtr="0" anchor="t" bIns="91425" lIns="91425" rIns="91425" wrap="square" tIns="91425">
            <a:noAutofit/>
          </a:bodyPr>
          <a:lstStyle/>
          <a:p>
            <a:pPr lvl="0" rtl="0">
              <a:spcBef>
                <a:spcPts val="600"/>
              </a:spcBef>
              <a:spcAft>
                <a:spcPts val="600"/>
              </a:spcAft>
              <a:buNone/>
            </a:pPr>
            <a:r>
              <a:rPr lang="en" sz="1250">
                <a:solidFill>
                  <a:schemeClr val="dk1"/>
                </a:solidFill>
                <a:highlight>
                  <a:srgbClr val="FFFFFF"/>
                </a:highlight>
              </a:rPr>
              <a:t>Poliovirus is a member of the enterovirus subgroup, family Picornaviridae. </a:t>
            </a:r>
          </a:p>
          <a:p>
            <a:pPr lvl="0" rtl="0">
              <a:spcBef>
                <a:spcPts val="600"/>
              </a:spcBef>
              <a:spcAft>
                <a:spcPts val="600"/>
              </a:spcAft>
              <a:buNone/>
            </a:pPr>
            <a:r>
              <a:rPr lang="en" sz="950">
                <a:solidFill>
                  <a:schemeClr val="dk1"/>
                </a:solidFill>
                <a:highlight>
                  <a:srgbClr val="FFFFFF"/>
                </a:highlight>
              </a:rPr>
              <a:t>-Enteroviruses are transient inhabitants of the gastrointestinal tract, </a:t>
            </a:r>
          </a:p>
          <a:p>
            <a:pPr lvl="0" rtl="0">
              <a:spcBef>
                <a:spcPts val="600"/>
              </a:spcBef>
              <a:spcAft>
                <a:spcPts val="600"/>
              </a:spcAft>
              <a:buNone/>
            </a:pPr>
            <a:r>
              <a:rPr lang="en" sz="950">
                <a:solidFill>
                  <a:schemeClr val="dk1"/>
                </a:solidFill>
                <a:highlight>
                  <a:srgbClr val="FFFFFF"/>
                </a:highlight>
              </a:rPr>
              <a:t>-stable at acid pH. </a:t>
            </a:r>
          </a:p>
          <a:p>
            <a:pPr lvl="0" rtl="0">
              <a:spcBef>
                <a:spcPts val="600"/>
              </a:spcBef>
              <a:spcAft>
                <a:spcPts val="600"/>
              </a:spcAft>
              <a:buNone/>
            </a:pPr>
            <a:r>
              <a:rPr lang="en" sz="950">
                <a:solidFill>
                  <a:schemeClr val="dk1"/>
                </a:solidFill>
                <a:highlight>
                  <a:srgbClr val="FFFFFF"/>
                </a:highlight>
              </a:rPr>
              <a:t>-Picornaviruses are small, ether-insensitive viruses with an RNA genome.</a:t>
            </a:r>
          </a:p>
          <a:p>
            <a:pPr lvl="0" rtl="0">
              <a:spcBef>
                <a:spcPts val="600"/>
              </a:spcBef>
              <a:spcAft>
                <a:spcPts val="600"/>
              </a:spcAft>
              <a:buNone/>
            </a:pPr>
            <a:r>
              <a:rPr lang="en" sz="1250">
                <a:solidFill>
                  <a:schemeClr val="dk1"/>
                </a:solidFill>
                <a:highlight>
                  <a:srgbClr val="FFFFFF"/>
                </a:highlight>
              </a:rPr>
              <a:t>First Outbreaks reported in Europe 1700s</a:t>
            </a:r>
          </a:p>
          <a:p>
            <a:pPr lvl="0" rtl="0">
              <a:spcBef>
                <a:spcPts val="600"/>
              </a:spcBef>
              <a:spcAft>
                <a:spcPts val="600"/>
              </a:spcAft>
              <a:buNone/>
            </a:pPr>
            <a:r>
              <a:rPr lang="en" sz="1250">
                <a:solidFill>
                  <a:schemeClr val="dk1"/>
                </a:solidFill>
                <a:highlight>
                  <a:srgbClr val="FFFFFF"/>
                </a:highlight>
              </a:rPr>
              <a:t>	-</a:t>
            </a:r>
            <a:r>
              <a:rPr lang="en" sz="1050">
                <a:solidFill>
                  <a:schemeClr val="dk1"/>
                </a:solidFill>
                <a:highlight>
                  <a:srgbClr val="FFFFFF"/>
                </a:highlight>
              </a:rPr>
              <a:t>A polio eradication program conducted by the Pan American Health Organization led to elimination of polio in the Western Hemisphere in 1991. </a:t>
            </a:r>
            <a:r>
              <a:rPr lang="en" sz="2300">
                <a:solidFill>
                  <a:schemeClr val="dk1"/>
                </a:solidFill>
              </a:rPr>
              <a:t> </a:t>
            </a:r>
          </a:p>
          <a:p>
            <a:pPr lvl="0" rtl="0">
              <a:spcBef>
                <a:spcPts val="600"/>
              </a:spcBef>
              <a:spcAft>
                <a:spcPts val="600"/>
              </a:spcAft>
              <a:buNone/>
            </a:pPr>
            <a:r>
              <a:rPr lang="en" sz="1500">
                <a:solidFill>
                  <a:schemeClr val="dk1"/>
                </a:solidFill>
              </a:rPr>
              <a:t>Humans only reservoir host</a:t>
            </a:r>
          </a:p>
          <a:p>
            <a:pPr lvl="0" rtl="0">
              <a:spcBef>
                <a:spcPts val="600"/>
              </a:spcBef>
              <a:spcAft>
                <a:spcPts val="600"/>
              </a:spcAft>
              <a:buNone/>
            </a:pPr>
            <a:r>
              <a:rPr lang="en" sz="1350">
                <a:solidFill>
                  <a:schemeClr val="dk1"/>
                </a:solidFill>
                <a:highlight>
                  <a:srgbClr val="FFFFFF"/>
                </a:highlight>
              </a:rPr>
              <a:t>Disease of the Central Nervous System  causing paralysis</a:t>
            </a:r>
          </a:p>
          <a:p>
            <a:pPr lvl="0" rtl="0">
              <a:spcBef>
                <a:spcPts val="600"/>
              </a:spcBef>
              <a:spcAft>
                <a:spcPts val="600"/>
              </a:spcAft>
              <a:buNone/>
            </a:pPr>
            <a:r>
              <a:rPr lang="en" sz="1500">
                <a:solidFill>
                  <a:schemeClr val="dk1"/>
                </a:solidFill>
              </a:rPr>
              <a:t>Infectious dose</a:t>
            </a:r>
          </a:p>
          <a:p>
            <a:pPr indent="457200" lvl="0" rtl="0">
              <a:spcBef>
                <a:spcPts val="600"/>
              </a:spcBef>
              <a:spcAft>
                <a:spcPts val="600"/>
              </a:spcAft>
              <a:buNone/>
            </a:pPr>
            <a:r>
              <a:rPr lang="en" sz="1500">
                <a:solidFill>
                  <a:schemeClr val="dk1"/>
                </a:solidFill>
              </a:rPr>
              <a:t>-</a:t>
            </a:r>
            <a:r>
              <a:rPr lang="en" sz="1050">
                <a:solidFill>
                  <a:schemeClr val="dk1"/>
                </a:solidFill>
                <a:highlight>
                  <a:srgbClr val="FFFFFF"/>
                </a:highlight>
              </a:rPr>
              <a:t>Persons infected with poliovirus are most infectious from 7 to 10 days before and after the onset of symptoms, but poliovirus may be present in the stool from 3 to 6 weeks.</a:t>
            </a:r>
          </a:p>
          <a:p>
            <a:pPr indent="0" lvl="0" marL="0" rtl="0">
              <a:spcBef>
                <a:spcPts val="600"/>
              </a:spcBef>
              <a:spcAft>
                <a:spcPts val="600"/>
              </a:spcAft>
              <a:buNone/>
            </a:pPr>
            <a:r>
              <a:t/>
            </a:r>
            <a:endParaRPr sz="1050">
              <a:solidFill>
                <a:schemeClr val="dk1"/>
              </a:solidFill>
              <a:highlight>
                <a:srgbClr val="FFFFFF"/>
              </a:highlight>
            </a:endParaRPr>
          </a:p>
          <a:p>
            <a:pPr indent="0" lvl="0" marL="0" rtl="0">
              <a:spcBef>
                <a:spcPts val="600"/>
              </a:spcBef>
              <a:spcAft>
                <a:spcPts val="600"/>
              </a:spcAft>
              <a:buNone/>
            </a:pPr>
            <a:r>
              <a:t/>
            </a:r>
            <a:endParaRPr sz="1050">
              <a:solidFill>
                <a:schemeClr val="dk1"/>
              </a:solidFill>
              <a:highlight>
                <a:srgbClr val="FFFFFF"/>
              </a:highlight>
            </a:endParaRPr>
          </a:p>
          <a:p>
            <a:pPr indent="0" lvl="0" marL="0" rtl="0">
              <a:spcBef>
                <a:spcPts val="600"/>
              </a:spcBef>
              <a:spcAft>
                <a:spcPts val="600"/>
              </a:spcAft>
              <a:buNone/>
            </a:pPr>
            <a:r>
              <a:t/>
            </a:r>
            <a:endParaRPr sz="1050">
              <a:solidFill>
                <a:schemeClr val="dk1"/>
              </a:solidFill>
              <a:highlight>
                <a:srgbClr val="FFFFFF"/>
              </a:highlight>
            </a:endParaRPr>
          </a:p>
          <a:p>
            <a:pPr lvl="0" rtl="0">
              <a:spcBef>
                <a:spcPts val="600"/>
              </a:spcBef>
              <a:spcAft>
                <a:spcPts val="600"/>
              </a:spcAft>
              <a:buNone/>
            </a:pPr>
            <a:r>
              <a:t/>
            </a:r>
            <a:endParaRPr sz="2300">
              <a:solidFill>
                <a:schemeClr val="dk1"/>
              </a:solidFill>
            </a:endParaRPr>
          </a:p>
          <a:p>
            <a:pPr lvl="0" rtl="0">
              <a:spcBef>
                <a:spcPts val="600"/>
              </a:spcBef>
              <a:spcAft>
                <a:spcPts val="600"/>
              </a:spcAft>
              <a:buClr>
                <a:schemeClr val="dk1"/>
              </a:buClr>
              <a:buSzPct val="47826"/>
              <a:buFont typeface="Arial"/>
              <a:buNone/>
            </a:pPr>
            <a:r>
              <a:t/>
            </a:r>
            <a:endParaRPr sz="2300">
              <a:solidFill>
                <a:schemeClr val="dk1"/>
              </a:solidFill>
            </a:endParaRPr>
          </a:p>
          <a:p>
            <a:pPr indent="387350" lvl="0" rtl="0">
              <a:spcBef>
                <a:spcPts val="600"/>
              </a:spcBef>
              <a:spcAft>
                <a:spcPts val="600"/>
              </a:spcAft>
              <a:buClr>
                <a:schemeClr val="dk1"/>
              </a:buClr>
              <a:buSzPct val="104761"/>
              <a:buFont typeface="Arial"/>
              <a:buNone/>
            </a:pPr>
            <a:r>
              <a:rPr lang="en" sz="1050">
                <a:solidFill>
                  <a:schemeClr val="dk1"/>
                </a:solidFill>
                <a:highlight>
                  <a:srgbClr val="FFFFFF"/>
                </a:highlight>
              </a:rPr>
              <a:t>. </a:t>
            </a:r>
            <a:r>
              <a:rPr lang="en" sz="2300">
                <a:solidFill>
                  <a:schemeClr val="dk1"/>
                </a:solidFill>
              </a:rPr>
              <a:t> </a:t>
            </a:r>
          </a:p>
          <a:p>
            <a:pPr lvl="0" rtl="0">
              <a:spcBef>
                <a:spcPts val="600"/>
              </a:spcBef>
              <a:spcAft>
                <a:spcPts val="600"/>
              </a:spcAft>
              <a:buClr>
                <a:schemeClr val="dk1"/>
              </a:buClr>
              <a:buSzPct val="47826"/>
              <a:buFont typeface="Arial"/>
              <a:buNone/>
            </a:pPr>
            <a:r>
              <a:t/>
            </a:r>
            <a:endParaRPr sz="2300">
              <a:solidFill>
                <a:schemeClr val="dk1"/>
              </a:solidFill>
            </a:endParaRPr>
          </a:p>
          <a:p>
            <a:pPr lvl="0">
              <a:spcBef>
                <a:spcPts val="0"/>
              </a:spcBef>
              <a:buNone/>
            </a:pPr>
            <a:r>
              <a:t/>
            </a:r>
            <a:endParaRPr sz="1700"/>
          </a:p>
          <a:p>
            <a:pPr lvl="0">
              <a:spcBef>
                <a:spcPts val="0"/>
              </a:spcBef>
              <a:buNone/>
            </a:pPr>
            <a:r>
              <a:t/>
            </a:r>
            <a:endParaRPr sz="1700"/>
          </a:p>
        </p:txBody>
      </p:sp>
      <p:pic>
        <p:nvPicPr>
          <p:cNvPr id="76" name="Shape 76"/>
          <p:cNvPicPr preferRelativeResize="0"/>
          <p:nvPr/>
        </p:nvPicPr>
        <p:blipFill>
          <a:blip r:embed="rId3">
            <a:alphaModFix/>
          </a:blip>
          <a:stretch>
            <a:fillRect/>
          </a:stretch>
        </p:blipFill>
        <p:spPr>
          <a:xfrm>
            <a:off x="5884750" y="500075"/>
            <a:ext cx="2788449" cy="1858950"/>
          </a:xfrm>
          <a:prstGeom prst="rect">
            <a:avLst/>
          </a:prstGeom>
          <a:noFill/>
          <a:ln>
            <a:noFill/>
          </a:ln>
        </p:spPr>
      </p:pic>
      <p:pic>
        <p:nvPicPr>
          <p:cNvPr id="77" name="Shape 77"/>
          <p:cNvPicPr preferRelativeResize="0"/>
          <p:nvPr/>
        </p:nvPicPr>
        <p:blipFill>
          <a:blip r:embed="rId4">
            <a:alphaModFix/>
          </a:blip>
          <a:stretch>
            <a:fillRect/>
          </a:stretch>
        </p:blipFill>
        <p:spPr>
          <a:xfrm>
            <a:off x="6014550" y="2665325"/>
            <a:ext cx="2872849" cy="19120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Shape 82"/>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a:t>Influenza</a:t>
            </a:r>
          </a:p>
        </p:txBody>
      </p:sp>
      <p:sp>
        <p:nvSpPr>
          <p:cNvPr id="83" name="Shape 83"/>
          <p:cNvSpPr txBox="1"/>
          <p:nvPr>
            <p:ph idx="1" type="body"/>
          </p:nvPr>
        </p:nvSpPr>
        <p:spPr>
          <a:xfrm>
            <a:off x="311700" y="1152475"/>
            <a:ext cx="8520600" cy="3416400"/>
          </a:xfrm>
          <a:prstGeom prst="rect">
            <a:avLst/>
          </a:prstGeom>
        </p:spPr>
        <p:txBody>
          <a:bodyPr anchorCtr="0" anchor="t" bIns="91425" lIns="91425" rIns="91425" wrap="square" tIns="91425">
            <a:noAutofit/>
          </a:bodyPr>
          <a:lstStyle/>
          <a:p>
            <a:pPr lvl="0">
              <a:lnSpc>
                <a:spcPct val="100000"/>
              </a:lnSpc>
              <a:spcBef>
                <a:spcPts val="0"/>
              </a:spcBef>
              <a:spcAft>
                <a:spcPts val="0"/>
              </a:spcAft>
              <a:buNone/>
            </a:pPr>
            <a:r>
              <a:rPr b="1" lang="en"/>
              <a:t>Originally found among birds and other animals such as pigs. </a:t>
            </a:r>
          </a:p>
          <a:p>
            <a:pPr lvl="0">
              <a:lnSpc>
                <a:spcPct val="100000"/>
              </a:lnSpc>
              <a:spcBef>
                <a:spcPts val="0"/>
              </a:spcBef>
              <a:spcAft>
                <a:spcPts val="0"/>
              </a:spcAft>
              <a:buNone/>
            </a:pPr>
            <a:r>
              <a:rPr b="1" lang="en"/>
              <a:t>Can be found all over the world</a:t>
            </a:r>
          </a:p>
          <a:p>
            <a:pPr lvl="0">
              <a:lnSpc>
                <a:spcPct val="100000"/>
              </a:lnSpc>
              <a:spcBef>
                <a:spcPts val="0"/>
              </a:spcBef>
              <a:spcAft>
                <a:spcPts val="0"/>
              </a:spcAft>
              <a:buNone/>
            </a:pPr>
            <a:r>
              <a:rPr lang="en"/>
              <a:t>	There are 4 different strains, so they don’t spread the same way. </a:t>
            </a:r>
          </a:p>
          <a:p>
            <a:pPr indent="0" lvl="0" marL="457200" rtl="0">
              <a:lnSpc>
                <a:spcPct val="100000"/>
              </a:lnSpc>
              <a:spcBef>
                <a:spcPts val="0"/>
              </a:spcBef>
              <a:spcAft>
                <a:spcPts val="0"/>
              </a:spcAft>
              <a:buNone/>
            </a:pPr>
            <a:r>
              <a:rPr lang="en"/>
              <a:t>The H3N2 virus originated in East and SouthEast Asia, then proceeded to spread around the world. </a:t>
            </a:r>
          </a:p>
          <a:p>
            <a:pPr indent="0" lvl="0" marL="0" rtl="0">
              <a:lnSpc>
                <a:spcPct val="100000"/>
              </a:lnSpc>
              <a:spcBef>
                <a:spcPts val="0"/>
              </a:spcBef>
              <a:spcAft>
                <a:spcPts val="0"/>
              </a:spcAft>
              <a:buNone/>
            </a:pPr>
            <a:r>
              <a:rPr b="1" lang="en"/>
              <a:t>Transmission: </a:t>
            </a:r>
          </a:p>
          <a:p>
            <a:pPr indent="0" lvl="0" marL="457200" rtl="0">
              <a:lnSpc>
                <a:spcPct val="100000"/>
              </a:lnSpc>
              <a:spcBef>
                <a:spcPts val="0"/>
              </a:spcBef>
              <a:spcAft>
                <a:spcPts val="0"/>
              </a:spcAft>
              <a:buNone/>
            </a:pPr>
            <a:r>
              <a:rPr lang="en"/>
              <a:t>Close contact (holding hands, not washing hands before eating or touching mouth or other parts of face, touching surfaces, shaking hands, etc) </a:t>
            </a:r>
          </a:p>
          <a:p>
            <a:pPr indent="0" lvl="0" marL="457200" rtl="0">
              <a:lnSpc>
                <a:spcPct val="100000"/>
              </a:lnSpc>
              <a:spcBef>
                <a:spcPts val="0"/>
              </a:spcBef>
              <a:spcAft>
                <a:spcPts val="0"/>
              </a:spcAft>
              <a:buNone/>
            </a:pPr>
            <a:r>
              <a:rPr lang="en"/>
              <a:t>4 strains of the flu</a:t>
            </a:r>
          </a:p>
          <a:p>
            <a:pPr indent="0" lvl="0" marL="457200" rtl="0">
              <a:lnSpc>
                <a:spcPct val="100000"/>
              </a:lnSpc>
              <a:spcBef>
                <a:spcPts val="0"/>
              </a:spcBef>
              <a:spcAft>
                <a:spcPts val="0"/>
              </a:spcAft>
              <a:buNone/>
            </a:pPr>
            <a:r>
              <a:rPr lang="en"/>
              <a:t>	Same symptoms, different speed of transmission. </a:t>
            </a:r>
          </a:p>
          <a:p>
            <a:pPr indent="0" lvl="0" marL="457200" rtl="0">
              <a:lnSpc>
                <a:spcPct val="100000"/>
              </a:lnSpc>
              <a:spcBef>
                <a:spcPts val="0"/>
              </a:spcBef>
              <a:spcAft>
                <a:spcPts val="0"/>
              </a:spcAft>
              <a:buNone/>
            </a:pPr>
            <a:r>
              <a:rPr lang="en"/>
              <a:t>	H3N2 spreads around more quickly than H1N1 and B strains</a:t>
            </a:r>
          </a:p>
          <a:p>
            <a:pPr indent="457200" lvl="0" marL="914400">
              <a:lnSpc>
                <a:spcPct val="100000"/>
              </a:lnSpc>
              <a:spcBef>
                <a:spcPts val="0"/>
              </a:spcBef>
              <a:spcAft>
                <a:spcPts val="0"/>
              </a:spcAft>
              <a:buNone/>
            </a:pPr>
            <a:r>
              <a:rPr lang="en"/>
              <a:t>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Shape 88"/>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a:t>Influenza	</a:t>
            </a:r>
          </a:p>
        </p:txBody>
      </p:sp>
      <p:sp>
        <p:nvSpPr>
          <p:cNvPr id="89" name="Shape 89"/>
          <p:cNvSpPr txBox="1"/>
          <p:nvPr>
            <p:ph idx="1" type="body"/>
          </p:nvPr>
        </p:nvSpPr>
        <p:spPr>
          <a:xfrm>
            <a:off x="311700" y="1152475"/>
            <a:ext cx="8520600" cy="3416400"/>
          </a:xfrm>
          <a:prstGeom prst="rect">
            <a:avLst/>
          </a:prstGeom>
        </p:spPr>
        <p:txBody>
          <a:bodyPr anchorCtr="0" anchor="t" bIns="91425" lIns="91425" rIns="91425" wrap="square" tIns="91425">
            <a:noAutofit/>
          </a:bodyPr>
          <a:lstStyle/>
          <a:p>
            <a:pPr lvl="0" rtl="0">
              <a:lnSpc>
                <a:spcPct val="100000"/>
              </a:lnSpc>
              <a:spcBef>
                <a:spcPts val="0"/>
              </a:spcBef>
              <a:spcAft>
                <a:spcPts val="0"/>
              </a:spcAft>
              <a:buClr>
                <a:schemeClr val="dk1"/>
              </a:buClr>
              <a:buSzPct val="61111"/>
              <a:buFont typeface="Arial"/>
              <a:buNone/>
            </a:pPr>
            <a:r>
              <a:rPr b="1" lang="en"/>
              <a:t>Host Range: </a:t>
            </a:r>
          </a:p>
          <a:p>
            <a:pPr lvl="0" rtl="0">
              <a:lnSpc>
                <a:spcPct val="100000"/>
              </a:lnSpc>
              <a:spcBef>
                <a:spcPts val="0"/>
              </a:spcBef>
              <a:spcAft>
                <a:spcPts val="0"/>
              </a:spcAft>
              <a:buClr>
                <a:schemeClr val="dk1"/>
              </a:buClr>
              <a:buSzPct val="61111"/>
              <a:buFont typeface="Arial"/>
              <a:buNone/>
            </a:pPr>
            <a:r>
              <a:rPr lang="en"/>
              <a:t>	24-48 hrs </a:t>
            </a:r>
          </a:p>
          <a:p>
            <a:pPr indent="-69850" lvl="0" marL="914400" rtl="0">
              <a:lnSpc>
                <a:spcPct val="100000"/>
              </a:lnSpc>
              <a:spcBef>
                <a:spcPts val="0"/>
              </a:spcBef>
              <a:spcAft>
                <a:spcPts val="0"/>
              </a:spcAft>
              <a:buClr>
                <a:schemeClr val="dk1"/>
              </a:buClr>
              <a:buSzPct val="61111"/>
              <a:buFont typeface="Arial"/>
              <a:buNone/>
            </a:pPr>
            <a:r>
              <a:rPr lang="en"/>
              <a:t>Flu will come in contact with respiratory tract, and will make its way into the cells and start replicating. No symptoms are present at this time.  </a:t>
            </a:r>
          </a:p>
          <a:p>
            <a:pPr lvl="0" rtl="0">
              <a:lnSpc>
                <a:spcPct val="100000"/>
              </a:lnSpc>
              <a:spcBef>
                <a:spcPts val="0"/>
              </a:spcBef>
              <a:spcAft>
                <a:spcPts val="0"/>
              </a:spcAft>
              <a:buClr>
                <a:schemeClr val="dk1"/>
              </a:buClr>
              <a:buSzPct val="61111"/>
              <a:buFont typeface="Arial"/>
              <a:buNone/>
            </a:pPr>
            <a:r>
              <a:rPr b="1" lang="en"/>
              <a:t>	</a:t>
            </a:r>
            <a:r>
              <a:rPr lang="en"/>
              <a:t>The next 5-7 days</a:t>
            </a:r>
          </a:p>
          <a:p>
            <a:pPr indent="0" lvl="0" marL="914400" rtl="0">
              <a:lnSpc>
                <a:spcPct val="100000"/>
              </a:lnSpc>
              <a:spcBef>
                <a:spcPts val="0"/>
              </a:spcBef>
              <a:spcAft>
                <a:spcPts val="0"/>
              </a:spcAft>
              <a:buNone/>
            </a:pPr>
            <a:r>
              <a:rPr lang="en"/>
              <a:t>The immune cells are activated and moved to locations where the virus is replicating and will alert the body to jump start the immune system into gear. </a:t>
            </a:r>
          </a:p>
          <a:p>
            <a:pPr indent="457200" lvl="0" marL="0" rtl="0">
              <a:spcBef>
                <a:spcPts val="0"/>
              </a:spcBef>
              <a:spcAft>
                <a:spcPts val="0"/>
              </a:spcAft>
              <a:buNone/>
            </a:pPr>
            <a:r>
              <a:rPr lang="en"/>
              <a:t>Last 24-48 hrs</a:t>
            </a:r>
          </a:p>
          <a:p>
            <a:pPr indent="457200" lvl="0" marL="457200" rtl="0">
              <a:spcBef>
                <a:spcPts val="0"/>
              </a:spcBef>
              <a:spcAft>
                <a:spcPts val="0"/>
              </a:spcAft>
              <a:buNone/>
            </a:pPr>
            <a:r>
              <a:rPr lang="en"/>
              <a:t>Inflammation finally decreases, and some of the lingering fatigue or sore t	hroat may still be present. </a:t>
            </a:r>
          </a:p>
          <a:p>
            <a:pPr indent="0" lvl="0" marL="0" rtl="0">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Shape 94"/>
          <p:cNvSpPr txBox="1"/>
          <p:nvPr>
            <p:ph idx="1" type="body"/>
          </p:nvPr>
        </p:nvSpPr>
        <p:spPr>
          <a:xfrm>
            <a:off x="311700" y="1152475"/>
            <a:ext cx="8520600" cy="3416400"/>
          </a:xfrm>
          <a:prstGeom prst="rect">
            <a:avLst/>
          </a:prstGeom>
          <a:solidFill>
            <a:schemeClr val="lt1"/>
          </a:solidFill>
          <a:ln cap="flat" cmpd="sng" w="9525">
            <a:solidFill>
              <a:schemeClr val="accent5"/>
            </a:solidFill>
            <a:prstDash val="solid"/>
            <a:round/>
            <a:headEnd len="med" w="med" type="none"/>
            <a:tailEnd len="med" w="med" type="none"/>
          </a:ln>
        </p:spPr>
        <p:txBody>
          <a:bodyPr anchorCtr="0" anchor="t" bIns="91425" lIns="91425" rIns="91425" wrap="square" tIns="91425">
            <a:noAutofit/>
          </a:bodyPr>
          <a:lstStyle/>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Natural Host: </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Found in bats and civets</a:t>
            </a:r>
          </a:p>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It is found in soil around the old chicken houses, starling birds roosts, and bat caves.</a:t>
            </a:r>
          </a:p>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Host range:</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A progressive form of the disease generally occurs in the young and elderly, as well as anyone with immune deficiency</a:t>
            </a:r>
          </a:p>
          <a:p>
            <a:pPr indent="-304800" lvl="2" marL="13716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Symptoms shows after 10 days of exposure</a:t>
            </a:r>
          </a:p>
          <a:p>
            <a:pPr indent="-304800" lvl="3" marL="18288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Exposure to the fungus includes fever </a:t>
            </a:r>
            <a:r>
              <a:rPr lang="en" sz="1200">
                <a:solidFill>
                  <a:srgbClr val="000000"/>
                </a:solidFill>
                <a:highlight>
                  <a:srgbClr val="FFFFFF"/>
                </a:highlight>
                <a:latin typeface="Times New Roman"/>
                <a:ea typeface="Times New Roman"/>
                <a:cs typeface="Times New Roman"/>
                <a:sym typeface="Times New Roman"/>
              </a:rPr>
              <a:t>100.4°F (38.0°C)</a:t>
            </a:r>
            <a:r>
              <a:rPr lang="en" sz="1200">
                <a:solidFill>
                  <a:srgbClr val="000000"/>
                </a:solidFill>
                <a:latin typeface="Times New Roman"/>
                <a:ea typeface="Times New Roman"/>
                <a:cs typeface="Times New Roman"/>
                <a:sym typeface="Times New Roman"/>
              </a:rPr>
              <a:t>, headache, other breathing symptoms, muscle aches, and cough.</a:t>
            </a:r>
          </a:p>
          <a:p>
            <a:pPr indent="-304800" lvl="3" marL="18288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It first attacks the alveolar macrophages in the lungs, then they disperse in the blood and lymph</a:t>
            </a:r>
          </a:p>
          <a:p>
            <a:pPr indent="-304800" lvl="3" marL="18288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More frequently found in adult males </a:t>
            </a:r>
          </a:p>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Mode of transmission: </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Respiratory droplets produced when an infected person coughs and sneezes </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It can also spread when a person touches a surface or object contaminated with infectious droplets and then touches his/hers mouth, nose, or eyes.</a:t>
            </a:r>
          </a:p>
          <a:p>
            <a:pPr indent="-304800" lvl="1" marL="914400" rtl="0">
              <a:spcBef>
                <a:spcPts val="0"/>
              </a:spcBef>
              <a:buClr>
                <a:srgbClr val="000000"/>
              </a:buClr>
              <a:buSzPct val="100000"/>
              <a:buFont typeface="Times New Roman"/>
            </a:pPr>
            <a:r>
              <a:rPr lang="en" sz="1200">
                <a:solidFill>
                  <a:srgbClr val="000000"/>
                </a:solidFill>
                <a:latin typeface="Times New Roman"/>
                <a:ea typeface="Times New Roman"/>
                <a:cs typeface="Times New Roman"/>
                <a:sym typeface="Times New Roman"/>
              </a:rPr>
              <a:t>May live on hands tissues and other surfaces for up to 6 hours in these droplets  and up to 3 hours after the droplets have dried.</a:t>
            </a:r>
          </a:p>
          <a:p>
            <a:pPr lvl="0">
              <a:spcBef>
                <a:spcPts val="0"/>
              </a:spcBef>
              <a:buNone/>
            </a:pPr>
            <a:r>
              <a:t/>
            </a:r>
            <a:endParaRPr/>
          </a:p>
        </p:txBody>
      </p:sp>
      <p:pic>
        <p:nvPicPr>
          <p:cNvPr id="95" name="Shape 95"/>
          <p:cNvPicPr preferRelativeResize="0"/>
          <p:nvPr/>
        </p:nvPicPr>
        <p:blipFill>
          <a:blip r:embed="rId3">
            <a:alphaModFix/>
          </a:blip>
          <a:stretch>
            <a:fillRect/>
          </a:stretch>
        </p:blipFill>
        <p:spPr>
          <a:xfrm>
            <a:off x="4066478" y="112000"/>
            <a:ext cx="2467125" cy="1605900"/>
          </a:xfrm>
          <a:prstGeom prst="rect">
            <a:avLst/>
          </a:prstGeom>
          <a:noFill/>
          <a:ln>
            <a:noFill/>
          </a:ln>
        </p:spPr>
      </p:pic>
      <p:pic>
        <p:nvPicPr>
          <p:cNvPr id="96" name="Shape 96"/>
          <p:cNvPicPr preferRelativeResize="0"/>
          <p:nvPr/>
        </p:nvPicPr>
        <p:blipFill>
          <a:blip r:embed="rId4">
            <a:alphaModFix/>
          </a:blip>
          <a:stretch>
            <a:fillRect/>
          </a:stretch>
        </p:blipFill>
        <p:spPr>
          <a:xfrm>
            <a:off x="6803002" y="112000"/>
            <a:ext cx="2143975" cy="1605900"/>
          </a:xfrm>
          <a:prstGeom prst="rect">
            <a:avLst/>
          </a:prstGeom>
          <a:noFill/>
          <a:ln>
            <a:noFill/>
          </a:ln>
        </p:spPr>
      </p:pic>
      <p:sp>
        <p:nvSpPr>
          <p:cNvPr id="97" name="Shape 97"/>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a:t>SARS</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pic>
        <p:nvPicPr>
          <p:cNvPr id="102" name="Shape 102"/>
          <p:cNvPicPr preferRelativeResize="0"/>
          <p:nvPr/>
        </p:nvPicPr>
        <p:blipFill rotWithShape="1">
          <a:blip r:embed="rId3">
            <a:alphaModFix/>
          </a:blip>
          <a:srcRect b="10185" l="0" r="0" t="0"/>
          <a:stretch/>
        </p:blipFill>
        <p:spPr>
          <a:xfrm>
            <a:off x="5627950" y="0"/>
            <a:ext cx="3516052" cy="2276200"/>
          </a:xfrm>
          <a:prstGeom prst="rect">
            <a:avLst/>
          </a:prstGeom>
          <a:noFill/>
          <a:ln>
            <a:noFill/>
          </a:ln>
        </p:spPr>
      </p:pic>
      <p:sp>
        <p:nvSpPr>
          <p:cNvPr id="103" name="Shape 103"/>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a:t>SARS</a:t>
            </a:r>
          </a:p>
        </p:txBody>
      </p:sp>
      <p:sp>
        <p:nvSpPr>
          <p:cNvPr id="104" name="Shape 104"/>
          <p:cNvSpPr txBox="1"/>
          <p:nvPr>
            <p:ph idx="1" type="body"/>
          </p:nvPr>
        </p:nvSpPr>
        <p:spPr>
          <a:xfrm>
            <a:off x="311700" y="1152475"/>
            <a:ext cx="6633900" cy="3521700"/>
          </a:xfrm>
          <a:prstGeom prst="rect">
            <a:avLst/>
          </a:prstGeom>
        </p:spPr>
        <p:txBody>
          <a:bodyPr anchorCtr="0" anchor="t" bIns="91425" lIns="91425" rIns="91425" wrap="square" tIns="91425">
            <a:noAutofit/>
          </a:bodyPr>
          <a:lstStyle/>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Predisposing and occupational risks</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If exposed, you should be vigilant for the development of symptoms</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Be actively monitored</a:t>
            </a:r>
          </a:p>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Disease:</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Is caused by a member of the coronavirus family of viruses</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Live viruses had also been found in stool of people with SARS, and can live up to 4 days.</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The virus can live for months or years when the temperature is below freezing </a:t>
            </a:r>
          </a:p>
          <a:p>
            <a:pPr indent="-304800" lvl="0" marL="4572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Infectious dose:</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Treatments that may help but is not known how well they might work may include:</a:t>
            </a:r>
          </a:p>
          <a:p>
            <a:pPr indent="-304800" lvl="2" marL="13716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Antibiotics to treat bacteria that causes pneumonia</a:t>
            </a:r>
          </a:p>
          <a:p>
            <a:pPr indent="-304800" lvl="2" marL="13716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Antiviral medicines</a:t>
            </a:r>
          </a:p>
          <a:p>
            <a:pPr indent="-304800" lvl="2" marL="13716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High doses of steroids to reduce swelling in the lungs</a:t>
            </a:r>
          </a:p>
          <a:p>
            <a:pPr indent="-304800" lvl="2" marL="13716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Oxygen breathing support or chest therapy</a:t>
            </a:r>
          </a:p>
          <a:p>
            <a:pPr indent="-304800" lvl="1" marL="9144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a:t>
            </a:r>
            <a:r>
              <a:rPr lang="en" sz="1200">
                <a:solidFill>
                  <a:srgbClr val="000000"/>
                </a:solidFill>
                <a:highlight>
                  <a:srgbClr val="FFFFFF"/>
                </a:highlight>
                <a:latin typeface="Times New Roman"/>
                <a:ea typeface="Times New Roman"/>
                <a:cs typeface="Times New Roman"/>
                <a:sym typeface="Times New Roman"/>
              </a:rPr>
              <a:t>Natural infection in human cases would result from exposure to a lower virus dose</a:t>
            </a:r>
          </a:p>
          <a:p>
            <a:pPr indent="-304800" lvl="2" marL="1371600" rtl="0">
              <a:spcBef>
                <a:spcPts val="0"/>
              </a:spcBef>
              <a:spcAft>
                <a:spcPts val="0"/>
              </a:spcAft>
              <a:buClr>
                <a:srgbClr val="000000"/>
              </a:buClr>
              <a:buSzPct val="100000"/>
              <a:buFont typeface="Times New Roman"/>
            </a:pPr>
            <a:r>
              <a:rPr lang="en" sz="1200">
                <a:solidFill>
                  <a:srgbClr val="000000"/>
                </a:solidFill>
                <a:latin typeface="Times New Roman"/>
                <a:ea typeface="Times New Roman"/>
                <a:cs typeface="Times New Roman"/>
                <a:sym typeface="Times New Roman"/>
              </a:rPr>
              <a:t>  </a:t>
            </a:r>
            <a:r>
              <a:rPr lang="en" sz="1200">
                <a:solidFill>
                  <a:srgbClr val="000000"/>
                </a:solidFill>
                <a:highlight>
                  <a:srgbClr val="FFFFFF"/>
                </a:highlight>
                <a:latin typeface="Times New Roman"/>
                <a:ea typeface="Times New Roman"/>
                <a:cs typeface="Times New Roman"/>
                <a:sym typeface="Times New Roman"/>
              </a:rPr>
              <a:t>Touching or being around contaminated areas</a:t>
            </a:r>
          </a:p>
          <a:p>
            <a:pPr indent="-304800" lvl="2" marL="1371600" rtl="0">
              <a:spcBef>
                <a:spcPts val="0"/>
              </a:spcBef>
              <a:buClr>
                <a:srgbClr val="000000"/>
              </a:buClr>
              <a:buSzPct val="100000"/>
              <a:buFont typeface="Times New Roman"/>
            </a:pPr>
            <a:r>
              <a:rPr lang="en" sz="1200">
                <a:solidFill>
                  <a:srgbClr val="000000"/>
                </a:solidFill>
                <a:latin typeface="Times New Roman"/>
                <a:ea typeface="Times New Roman"/>
                <a:cs typeface="Times New Roman"/>
                <a:sym typeface="Times New Roman"/>
              </a:rPr>
              <a:t>  </a:t>
            </a:r>
            <a:r>
              <a:rPr lang="en" sz="1200">
                <a:solidFill>
                  <a:srgbClr val="000000"/>
                </a:solidFill>
                <a:highlight>
                  <a:srgbClr val="FFFFFF"/>
                </a:highlight>
                <a:latin typeface="Times New Roman"/>
                <a:ea typeface="Times New Roman"/>
                <a:cs typeface="Times New Roman"/>
                <a:sym typeface="Times New Roman"/>
              </a:rPr>
              <a:t>Consuming an animal that has the virus</a:t>
            </a:r>
          </a:p>
          <a:p>
            <a:pPr indent="0" lvl="0" marL="457200" rtl="0">
              <a:spcBef>
                <a:spcPts val="0"/>
              </a:spcBef>
              <a:buNone/>
            </a:pPr>
            <a:r>
              <a:t/>
            </a: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Shape 109"/>
          <p:cNvSpPr txBox="1"/>
          <p:nvPr>
            <p:ph type="title"/>
          </p:nvPr>
        </p:nvSpPr>
        <p:spPr>
          <a:xfrm>
            <a:off x="1606125" y="0"/>
            <a:ext cx="8520600" cy="572700"/>
          </a:xfrm>
          <a:prstGeom prst="rect">
            <a:avLst/>
          </a:prstGeom>
        </p:spPr>
        <p:txBody>
          <a:bodyPr anchorCtr="0" anchor="t" bIns="91425" lIns="91425" rIns="91425" wrap="square" tIns="91425">
            <a:noAutofit/>
          </a:bodyPr>
          <a:lstStyle/>
          <a:p>
            <a:pPr lvl="0">
              <a:spcBef>
                <a:spcPts val="0"/>
              </a:spcBef>
              <a:buNone/>
            </a:pPr>
            <a:r>
              <a:rPr lang="en"/>
              <a:t>Zika Virus</a:t>
            </a:r>
          </a:p>
        </p:txBody>
      </p:sp>
      <p:sp>
        <p:nvSpPr>
          <p:cNvPr id="110" name="Shape 110"/>
          <p:cNvSpPr txBox="1"/>
          <p:nvPr>
            <p:ph idx="1" type="body"/>
          </p:nvPr>
        </p:nvSpPr>
        <p:spPr>
          <a:xfrm>
            <a:off x="156350" y="548875"/>
            <a:ext cx="6171000" cy="4349400"/>
          </a:xfrm>
          <a:prstGeom prst="rect">
            <a:avLst/>
          </a:prstGeom>
          <a:solidFill>
            <a:srgbClr val="FFFFFF"/>
          </a:solidFill>
          <a:ln cap="flat" cmpd="sng" w="9525">
            <a:solidFill>
              <a:srgbClr val="F3F3F3"/>
            </a:solidFill>
            <a:prstDash val="solid"/>
            <a:round/>
            <a:headEnd len="med" w="med" type="none"/>
            <a:tailEnd len="med" w="med" type="none"/>
          </a:ln>
        </p:spPr>
        <p:txBody>
          <a:bodyPr anchorCtr="0" anchor="t" bIns="91425" lIns="91425" rIns="91425" wrap="square" tIns="91425">
            <a:noAutofit/>
          </a:bodyPr>
          <a:lstStyle/>
          <a:p>
            <a:pPr lvl="0" rtl="0">
              <a:lnSpc>
                <a:spcPct val="100000"/>
              </a:lnSpc>
              <a:spcBef>
                <a:spcPts val="0"/>
              </a:spcBef>
              <a:buNone/>
            </a:pPr>
            <a:r>
              <a:rPr lang="en" sz="1200">
                <a:solidFill>
                  <a:srgbClr val="666666"/>
                </a:solidFill>
              </a:rPr>
              <a:t>Zika belongs to flaviviruses. </a:t>
            </a:r>
            <a:r>
              <a:rPr lang="en" sz="1200">
                <a:solidFill>
                  <a:srgbClr val="666666"/>
                </a:solidFill>
                <a:highlight>
                  <a:srgbClr val="FFFFFF"/>
                </a:highlight>
              </a:rPr>
              <a:t>It’s similar to other flaviviruses such as dengue, yellow fever, and West Nile virus</a:t>
            </a:r>
          </a:p>
          <a:p>
            <a:pPr lvl="0" rtl="0">
              <a:lnSpc>
                <a:spcPct val="100000"/>
              </a:lnSpc>
              <a:spcBef>
                <a:spcPts val="0"/>
              </a:spcBef>
              <a:buNone/>
            </a:pPr>
            <a:r>
              <a:rPr lang="en" sz="1200">
                <a:solidFill>
                  <a:srgbClr val="666666"/>
                </a:solidFill>
                <a:highlight>
                  <a:srgbClr val="FFFFFF"/>
                </a:highlight>
              </a:rPr>
              <a:t>It was first isolated from a monkey in the Zika forest of Uganda in 1947, and the first human case was reported in 1954</a:t>
            </a:r>
            <a:r>
              <a:rPr lang="en" sz="1200">
                <a:solidFill>
                  <a:srgbClr val="666666"/>
                </a:solidFill>
              </a:rPr>
              <a:t>.</a:t>
            </a:r>
          </a:p>
          <a:p>
            <a:pPr lvl="0" rtl="0">
              <a:lnSpc>
                <a:spcPct val="100000"/>
              </a:lnSpc>
              <a:spcBef>
                <a:spcPts val="0"/>
              </a:spcBef>
              <a:buNone/>
            </a:pPr>
            <a:r>
              <a:rPr b="1" lang="en" sz="1200">
                <a:solidFill>
                  <a:srgbClr val="666666"/>
                </a:solidFill>
              </a:rPr>
              <a:t>Hosts and Transmission:</a:t>
            </a:r>
            <a:r>
              <a:rPr lang="en" sz="1200">
                <a:solidFill>
                  <a:srgbClr val="666666"/>
                </a:solidFill>
              </a:rPr>
              <a:t> Can be transmitted from </a:t>
            </a:r>
            <a:r>
              <a:rPr i="1" lang="en" sz="1200">
                <a:solidFill>
                  <a:srgbClr val="666666"/>
                </a:solidFill>
              </a:rPr>
              <a:t>Aedes</a:t>
            </a:r>
            <a:r>
              <a:rPr lang="en" sz="1200">
                <a:solidFill>
                  <a:srgbClr val="666666"/>
                </a:solidFill>
              </a:rPr>
              <a:t> mosquito to humans or sexually transmitted. Also </a:t>
            </a:r>
            <a:r>
              <a:rPr lang="en" sz="1200">
                <a:solidFill>
                  <a:srgbClr val="666666"/>
                </a:solidFill>
                <a:highlight>
                  <a:srgbClr val="FFFFFF"/>
                </a:highlight>
              </a:rPr>
              <a:t>a pregnant woman who contracts Zika may transmit the virus to her baby.</a:t>
            </a:r>
          </a:p>
          <a:p>
            <a:pPr lvl="0" rtl="0">
              <a:lnSpc>
                <a:spcPct val="100000"/>
              </a:lnSpc>
              <a:spcBef>
                <a:spcPts val="0"/>
              </a:spcBef>
              <a:buNone/>
            </a:pPr>
            <a:r>
              <a:rPr b="1" lang="en" sz="1200">
                <a:solidFill>
                  <a:srgbClr val="666666"/>
                </a:solidFill>
              </a:rPr>
              <a:t>Those at risk:</a:t>
            </a:r>
            <a:r>
              <a:rPr lang="en" sz="1200">
                <a:solidFill>
                  <a:srgbClr val="666666"/>
                </a:solidFill>
              </a:rPr>
              <a:t> Pregnant women and the fetus (transmitted from the mother) have the most to lose from infection. Zika is prevalent in Central and South America, Central Africa, and South Eastern Asia. Elevations below 6,500 feet are habitable by the mosquito carrier.</a:t>
            </a:r>
          </a:p>
          <a:p>
            <a:pPr lvl="0" rtl="0">
              <a:lnSpc>
                <a:spcPct val="100000"/>
              </a:lnSpc>
              <a:spcBef>
                <a:spcPts val="0"/>
              </a:spcBef>
              <a:buNone/>
            </a:pPr>
            <a:r>
              <a:rPr b="1" lang="en" sz="1200">
                <a:solidFill>
                  <a:srgbClr val="666666"/>
                </a:solidFill>
              </a:rPr>
              <a:t>Symptoms:</a:t>
            </a:r>
            <a:r>
              <a:rPr lang="en" sz="1200">
                <a:solidFill>
                  <a:srgbClr val="666666"/>
                </a:solidFill>
              </a:rPr>
              <a:t> O</a:t>
            </a:r>
            <a:r>
              <a:rPr lang="en" sz="1200">
                <a:solidFill>
                  <a:srgbClr val="666666"/>
                </a:solidFill>
                <a:highlight>
                  <a:srgbClr val="FFFFFF"/>
                </a:highlight>
              </a:rPr>
              <a:t>nly 1 in 5 people infected with Zika will get symptoms. </a:t>
            </a:r>
            <a:r>
              <a:rPr lang="en" sz="1200">
                <a:solidFill>
                  <a:srgbClr val="666666"/>
                </a:solidFill>
              </a:rPr>
              <a:t>Microcephaly in fetuses; headaches, conjunctivitis, rashes, muscle pain, joint pain in adults</a:t>
            </a:r>
          </a:p>
          <a:p>
            <a:pPr lvl="0" rtl="0">
              <a:lnSpc>
                <a:spcPct val="100000"/>
              </a:lnSpc>
              <a:spcBef>
                <a:spcPts val="0"/>
              </a:spcBef>
              <a:buNone/>
            </a:pPr>
            <a:r>
              <a:rPr b="1" lang="en" sz="1200">
                <a:solidFill>
                  <a:srgbClr val="666666"/>
                </a:solidFill>
              </a:rPr>
              <a:t>Diagnosis:</a:t>
            </a:r>
            <a:r>
              <a:rPr lang="en" sz="1200">
                <a:solidFill>
                  <a:srgbClr val="666666"/>
                </a:solidFill>
              </a:rPr>
              <a:t> Virus present in urine and blood.</a:t>
            </a:r>
          </a:p>
          <a:p>
            <a:pPr lvl="0" rtl="0">
              <a:lnSpc>
                <a:spcPct val="100000"/>
              </a:lnSpc>
              <a:spcBef>
                <a:spcPts val="0"/>
              </a:spcBef>
              <a:buNone/>
            </a:pPr>
            <a:r>
              <a:rPr b="1" lang="en" sz="1200">
                <a:solidFill>
                  <a:srgbClr val="666666"/>
                </a:solidFill>
              </a:rPr>
              <a:t>Treatment:</a:t>
            </a:r>
            <a:r>
              <a:rPr lang="en" sz="1200">
                <a:solidFill>
                  <a:srgbClr val="666666"/>
                </a:solidFill>
              </a:rPr>
              <a:t> No effective antiviral medication, symptoms should be treated directly. There’s no vaccine either.</a:t>
            </a:r>
          </a:p>
          <a:p>
            <a:pPr lvl="0" rtl="0">
              <a:lnSpc>
                <a:spcPct val="100000"/>
              </a:lnSpc>
              <a:spcBef>
                <a:spcPts val="0"/>
              </a:spcBef>
              <a:buNone/>
            </a:pPr>
            <a:r>
              <a:t/>
            </a:r>
            <a:endParaRPr sz="1300">
              <a:solidFill>
                <a:srgbClr val="666666"/>
              </a:solidFill>
            </a:endParaRPr>
          </a:p>
          <a:p>
            <a:pPr lvl="0" rtl="0">
              <a:lnSpc>
                <a:spcPct val="100000"/>
              </a:lnSpc>
              <a:spcBef>
                <a:spcPts val="0"/>
              </a:spcBef>
              <a:buClr>
                <a:schemeClr val="dk1"/>
              </a:buClr>
              <a:buSzPct val="84615"/>
              <a:buFont typeface="Arial"/>
              <a:buNone/>
            </a:pPr>
            <a:r>
              <a:t/>
            </a:r>
            <a:endParaRPr sz="1300">
              <a:solidFill>
                <a:srgbClr val="434343"/>
              </a:solidFill>
            </a:endParaRPr>
          </a:p>
        </p:txBody>
      </p:sp>
      <p:pic>
        <p:nvPicPr>
          <p:cNvPr descr="Image result for aedes mosquito" id="111" name="Shape 111"/>
          <p:cNvPicPr preferRelativeResize="0"/>
          <p:nvPr/>
        </p:nvPicPr>
        <p:blipFill>
          <a:blip r:embed="rId3">
            <a:alphaModFix/>
          </a:blip>
          <a:stretch>
            <a:fillRect/>
          </a:stretch>
        </p:blipFill>
        <p:spPr>
          <a:xfrm>
            <a:off x="6257550" y="400388"/>
            <a:ext cx="2834676" cy="1919525"/>
          </a:xfrm>
          <a:prstGeom prst="rect">
            <a:avLst/>
          </a:prstGeom>
          <a:noFill/>
          <a:ln>
            <a:noFill/>
          </a:ln>
        </p:spPr>
      </p:pic>
      <p:pic>
        <p:nvPicPr>
          <p:cNvPr descr="Resultado de imagen para zika virus" id="112" name="Shape 112"/>
          <p:cNvPicPr preferRelativeResize="0"/>
          <p:nvPr/>
        </p:nvPicPr>
        <p:blipFill>
          <a:blip r:embed="rId4">
            <a:alphaModFix/>
          </a:blip>
          <a:stretch>
            <a:fillRect/>
          </a:stretch>
        </p:blipFill>
        <p:spPr>
          <a:xfrm>
            <a:off x="6513750" y="3010150"/>
            <a:ext cx="2445048" cy="1577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Shape 117"/>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sz="3500"/>
              <a:t>Middle Eastern Respiratory Virus (MERS)</a:t>
            </a:r>
          </a:p>
        </p:txBody>
      </p:sp>
      <p:sp>
        <p:nvSpPr>
          <p:cNvPr id="118" name="Shape 118"/>
          <p:cNvSpPr txBox="1"/>
          <p:nvPr>
            <p:ph idx="1" type="body"/>
          </p:nvPr>
        </p:nvSpPr>
        <p:spPr>
          <a:xfrm>
            <a:off x="311700" y="1152475"/>
            <a:ext cx="4531800" cy="3416400"/>
          </a:xfrm>
          <a:prstGeom prst="rect">
            <a:avLst/>
          </a:prstGeom>
        </p:spPr>
        <p:txBody>
          <a:bodyPr anchorCtr="0" anchor="t" bIns="91425" lIns="91425" rIns="91425" wrap="square" tIns="91425">
            <a:noAutofit/>
          </a:bodyPr>
          <a:lstStyle/>
          <a:p>
            <a:pPr lvl="0" rtl="0">
              <a:lnSpc>
                <a:spcPct val="115000"/>
              </a:lnSpc>
              <a:spcBef>
                <a:spcPts val="0"/>
              </a:spcBef>
              <a:spcAft>
                <a:spcPts val="0"/>
              </a:spcAft>
              <a:buClr>
                <a:schemeClr val="dk1"/>
              </a:buClr>
              <a:buSzPct val="68750"/>
              <a:buFont typeface="Arial"/>
              <a:buNone/>
            </a:pPr>
            <a:r>
              <a:rPr lang="en" sz="1600">
                <a:solidFill>
                  <a:schemeClr val="dk1"/>
                </a:solidFill>
              </a:rPr>
              <a:t>●</a:t>
            </a:r>
            <a:r>
              <a:rPr lang="en" sz="1600">
                <a:solidFill>
                  <a:schemeClr val="dk1"/>
                </a:solidFill>
                <a:highlight>
                  <a:srgbClr val="FFFFFF"/>
                </a:highlight>
              </a:rPr>
              <a:t> MERS and SARS (severe acute respiratory syndrome)</a:t>
            </a:r>
          </a:p>
          <a:p>
            <a:pPr lvl="0" rtl="0">
              <a:lnSpc>
                <a:spcPct val="115000"/>
              </a:lnSpc>
              <a:spcBef>
                <a:spcPts val="0"/>
              </a:spcBef>
              <a:spcAft>
                <a:spcPts val="0"/>
              </a:spcAft>
              <a:buClr>
                <a:schemeClr val="dk1"/>
              </a:buClr>
              <a:buSzPct val="68750"/>
              <a:buFont typeface="Arial"/>
              <a:buNone/>
            </a:pPr>
            <a:r>
              <a:rPr lang="en" sz="1600">
                <a:solidFill>
                  <a:schemeClr val="dk1"/>
                </a:solidFill>
              </a:rPr>
              <a:t>○</a:t>
            </a:r>
            <a:r>
              <a:rPr lang="en" sz="1600">
                <a:solidFill>
                  <a:schemeClr val="dk1"/>
                </a:solidFill>
                <a:highlight>
                  <a:srgbClr val="FFFFFF"/>
                </a:highlight>
              </a:rPr>
              <a:t>belong to the same family of viruses, called coronaviruses</a:t>
            </a:r>
          </a:p>
          <a:p>
            <a:pPr lvl="0" rtl="0">
              <a:lnSpc>
                <a:spcPct val="115000"/>
              </a:lnSpc>
              <a:spcBef>
                <a:spcPts val="0"/>
              </a:spcBef>
              <a:spcAft>
                <a:spcPts val="0"/>
              </a:spcAft>
              <a:buClr>
                <a:schemeClr val="dk1"/>
              </a:buClr>
              <a:buSzPct val="68750"/>
              <a:buFont typeface="Arial"/>
              <a:buNone/>
            </a:pPr>
            <a:r>
              <a:rPr lang="en" sz="1600">
                <a:solidFill>
                  <a:schemeClr val="dk1"/>
                </a:solidFill>
              </a:rPr>
              <a:t>○</a:t>
            </a:r>
            <a:r>
              <a:rPr lang="en" sz="1600">
                <a:solidFill>
                  <a:schemeClr val="dk1"/>
                </a:solidFill>
                <a:highlight>
                  <a:srgbClr val="FFFFFF"/>
                </a:highlight>
              </a:rPr>
              <a:t>cause diseases ranging from the common cold</a:t>
            </a:r>
          </a:p>
          <a:p>
            <a:pPr lvl="0" rtl="0">
              <a:lnSpc>
                <a:spcPct val="120000"/>
              </a:lnSpc>
              <a:spcBef>
                <a:spcPts val="0"/>
              </a:spcBef>
              <a:spcAft>
                <a:spcPts val="0"/>
              </a:spcAft>
              <a:buClr>
                <a:schemeClr val="dk1"/>
              </a:buClr>
              <a:buSzPct val="68750"/>
              <a:buFont typeface="Arial"/>
              <a:buNone/>
            </a:pPr>
            <a:r>
              <a:rPr lang="en" sz="1600">
                <a:solidFill>
                  <a:schemeClr val="dk1"/>
                </a:solidFill>
              </a:rPr>
              <a:t>●</a:t>
            </a:r>
            <a:r>
              <a:rPr lang="en" sz="1600">
                <a:solidFill>
                  <a:schemeClr val="dk1"/>
                </a:solidFill>
                <a:highlight>
                  <a:srgbClr val="FFFFFF"/>
                </a:highlight>
              </a:rPr>
              <a:t>MERS-CoV may have originated in bats and was transmitted to camels in the distant past.</a:t>
            </a:r>
          </a:p>
          <a:p>
            <a:pPr lvl="0" rtl="0">
              <a:lnSpc>
                <a:spcPct val="120000"/>
              </a:lnSpc>
              <a:spcBef>
                <a:spcPts val="0"/>
              </a:spcBef>
              <a:spcAft>
                <a:spcPts val="0"/>
              </a:spcAft>
              <a:buClr>
                <a:schemeClr val="dk1"/>
              </a:buClr>
              <a:buSzPct val="68750"/>
              <a:buFont typeface="Arial"/>
              <a:buNone/>
            </a:pPr>
            <a:r>
              <a:rPr lang="en" sz="1600">
                <a:solidFill>
                  <a:schemeClr val="dk1"/>
                </a:solidFill>
              </a:rPr>
              <a:t>○</a:t>
            </a:r>
            <a:r>
              <a:rPr lang="en" sz="1600">
                <a:solidFill>
                  <a:schemeClr val="dk1"/>
                </a:solidFill>
                <a:highlight>
                  <a:srgbClr val="FFFFFF"/>
                </a:highlight>
              </a:rPr>
              <a:t>cattle, sheep, goats and various other camelid species</a:t>
            </a:r>
          </a:p>
          <a:p>
            <a:pPr lvl="0" rtl="0">
              <a:lnSpc>
                <a:spcPct val="120000"/>
              </a:lnSpc>
              <a:spcBef>
                <a:spcPts val="0"/>
              </a:spcBef>
              <a:spcAft>
                <a:spcPts val="0"/>
              </a:spcAft>
              <a:buClr>
                <a:schemeClr val="dk1"/>
              </a:buClr>
              <a:buSzPct val="68750"/>
              <a:buFont typeface="Arial"/>
              <a:buNone/>
            </a:pPr>
            <a:r>
              <a:rPr lang="en" sz="1600">
                <a:solidFill>
                  <a:schemeClr val="dk1"/>
                </a:solidFill>
              </a:rPr>
              <a:t>●</a:t>
            </a:r>
            <a:r>
              <a:rPr lang="en" sz="1600">
                <a:solidFill>
                  <a:schemeClr val="dk1"/>
                </a:solidFill>
                <a:highlight>
                  <a:srgbClr val="FFFFFF"/>
                </a:highlight>
              </a:rPr>
              <a:t> Middle East, particularly in Saudi Arabia around the Arabian Peninsula.</a:t>
            </a:r>
          </a:p>
          <a:p>
            <a:pPr lvl="0">
              <a:spcBef>
                <a:spcPts val="0"/>
              </a:spcBef>
              <a:buNone/>
            </a:pPr>
            <a:r>
              <a:t/>
            </a:r>
            <a:endParaRPr/>
          </a:p>
        </p:txBody>
      </p:sp>
      <p:pic>
        <p:nvPicPr>
          <p:cNvPr id="119" name="Shape 119"/>
          <p:cNvPicPr preferRelativeResize="0"/>
          <p:nvPr/>
        </p:nvPicPr>
        <p:blipFill>
          <a:blip r:embed="rId3">
            <a:alphaModFix/>
          </a:blip>
          <a:stretch>
            <a:fillRect/>
          </a:stretch>
        </p:blipFill>
        <p:spPr>
          <a:xfrm>
            <a:off x="4843500" y="1324025"/>
            <a:ext cx="3995700" cy="28474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Shape 124"/>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sz="3400"/>
              <a:t>Middle Eastern Respiratory Virus (MERS</a:t>
            </a:r>
          </a:p>
        </p:txBody>
      </p:sp>
      <p:sp>
        <p:nvSpPr>
          <p:cNvPr id="125" name="Shape 125"/>
          <p:cNvSpPr txBox="1"/>
          <p:nvPr>
            <p:ph idx="1" type="body"/>
          </p:nvPr>
        </p:nvSpPr>
        <p:spPr>
          <a:xfrm>
            <a:off x="130625" y="1152475"/>
            <a:ext cx="5907900" cy="3754500"/>
          </a:xfrm>
          <a:prstGeom prst="rect">
            <a:avLst/>
          </a:prstGeom>
        </p:spPr>
        <p:txBody>
          <a:bodyPr anchorCtr="0" anchor="t" bIns="91425" lIns="91425" rIns="91425" wrap="square" tIns="91425">
            <a:noAutofit/>
          </a:bodyPr>
          <a:lstStyle/>
          <a:p>
            <a:pPr lvl="0" rtl="0">
              <a:spcBef>
                <a:spcPts val="0"/>
              </a:spcBef>
              <a:spcAft>
                <a:spcPts val="0"/>
              </a:spcAft>
              <a:buClr>
                <a:schemeClr val="dk1"/>
              </a:buClr>
              <a:buSzPct val="84615"/>
              <a:buFont typeface="Arial"/>
              <a:buNone/>
            </a:pPr>
            <a:r>
              <a:rPr lang="en" sz="1300">
                <a:solidFill>
                  <a:schemeClr val="dk1"/>
                </a:solidFill>
              </a:rPr>
              <a:t>●</a:t>
            </a:r>
            <a:r>
              <a:rPr lang="en" sz="1200">
                <a:solidFill>
                  <a:schemeClr val="dk1"/>
                </a:solidFill>
              </a:rPr>
              <a:t>Causes infection of the lungs and affects breathing</a:t>
            </a:r>
          </a:p>
          <a:p>
            <a:pPr lvl="0" rtl="0">
              <a:lnSpc>
                <a:spcPct val="115000"/>
              </a:lnSpc>
              <a:spcBef>
                <a:spcPts val="0"/>
              </a:spcBef>
              <a:spcAft>
                <a:spcPts val="0"/>
              </a:spcAft>
              <a:buClr>
                <a:schemeClr val="dk1"/>
              </a:buClr>
              <a:buSzPct val="36065"/>
              <a:buFont typeface="Arial"/>
              <a:buNone/>
            </a:pPr>
            <a:r>
              <a:rPr lang="en" sz="3050">
                <a:solidFill>
                  <a:schemeClr val="dk1"/>
                </a:solidFill>
              </a:rPr>
              <a:t>○</a:t>
            </a:r>
            <a:r>
              <a:rPr lang="en" sz="1200">
                <a:solidFill>
                  <a:schemeClr val="dk1"/>
                </a:solidFill>
              </a:rPr>
              <a:t>may also cause damage to the kidneys and other organs</a:t>
            </a:r>
          </a:p>
          <a:p>
            <a:pPr lvl="0" rtl="0">
              <a:lnSpc>
                <a:spcPct val="115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Spreads </a:t>
            </a:r>
            <a:r>
              <a:rPr lang="en" sz="1200">
                <a:solidFill>
                  <a:schemeClr val="dk1"/>
                </a:solidFill>
              </a:rPr>
              <a:t>from an infected person’s respiratory secretions, such as through coughing.</a:t>
            </a:r>
          </a:p>
          <a:p>
            <a:pPr lvl="0" rtl="0">
              <a:lnSpc>
                <a:spcPct val="115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caring for or living with an infected person</a:t>
            </a:r>
          </a:p>
          <a:p>
            <a:pPr lvl="0" rtl="0">
              <a:lnSpc>
                <a:spcPct val="115000"/>
              </a:lnSpc>
              <a:spcBef>
                <a:spcPts val="0"/>
              </a:spcBef>
              <a:spcAft>
                <a:spcPts val="0"/>
              </a:spcAft>
              <a:buClr>
                <a:schemeClr val="dk1"/>
              </a:buClr>
              <a:buSzPct val="36065"/>
              <a:buFont typeface="Arial"/>
              <a:buNone/>
            </a:pPr>
            <a:r>
              <a:rPr lang="en" sz="3050">
                <a:solidFill>
                  <a:schemeClr val="dk1"/>
                </a:solidFill>
              </a:rPr>
              <a:t>○</a:t>
            </a:r>
            <a:r>
              <a:rPr lang="en" sz="1200">
                <a:solidFill>
                  <a:schemeClr val="dk1"/>
                </a:solidFill>
                <a:highlight>
                  <a:srgbClr val="FFFFFF"/>
                </a:highlight>
              </a:rPr>
              <a:t>healthcare settings, such as hospitals.</a:t>
            </a:r>
          </a:p>
          <a:p>
            <a:pPr lvl="0" rtl="0">
              <a:lnSpc>
                <a:spcPct val="120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Severe to people with:</a:t>
            </a:r>
          </a:p>
          <a:p>
            <a:pPr lvl="0" rtl="0">
              <a:lnSpc>
                <a:spcPct val="120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 weakened immune systems, older people, and people with chronic diseases</a:t>
            </a:r>
          </a:p>
          <a:p>
            <a:pPr lvl="0" rtl="0">
              <a:lnSpc>
                <a:spcPct val="120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renal disease, diabetes, cancer, and chronic lung disease</a:t>
            </a:r>
          </a:p>
          <a:p>
            <a:pPr lvl="0" rtl="0">
              <a:lnSpc>
                <a:spcPct val="120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Severe cases can include respiratory failure that requires mechanical ventilation and support in an intensive-care unit.</a:t>
            </a:r>
          </a:p>
          <a:p>
            <a:pPr lvl="0" rtl="0">
              <a:lnSpc>
                <a:spcPct val="120000"/>
              </a:lnSpc>
              <a:spcBef>
                <a:spcPts val="0"/>
              </a:spcBef>
              <a:spcAft>
                <a:spcPts val="0"/>
              </a:spcAft>
              <a:buClr>
                <a:schemeClr val="dk1"/>
              </a:buClr>
              <a:buSzPct val="91666"/>
              <a:buFont typeface="Arial"/>
              <a:buNone/>
            </a:pPr>
            <a:r>
              <a:rPr lang="en" sz="1200">
                <a:solidFill>
                  <a:schemeClr val="dk1"/>
                </a:solidFill>
              </a:rPr>
              <a:t>●</a:t>
            </a:r>
            <a:r>
              <a:rPr lang="en" sz="1200">
                <a:solidFill>
                  <a:schemeClr val="dk1"/>
                </a:solidFill>
                <a:highlight>
                  <a:srgbClr val="FFFFFF"/>
                </a:highlight>
              </a:rPr>
              <a:t>Upon a combination of intratracheal, ocular, oral, and intranasal inoculation with 7 × 10(6) 50% tissue culture infectious dose of the MERS-CoV isolate </a:t>
            </a:r>
          </a:p>
          <a:p>
            <a:pPr lvl="0">
              <a:spcBef>
                <a:spcPts val="0"/>
              </a:spcBef>
              <a:buNone/>
            </a:pPr>
            <a:r>
              <a:t/>
            </a:r>
            <a:endParaRPr sz="1600"/>
          </a:p>
        </p:txBody>
      </p:sp>
      <p:pic>
        <p:nvPicPr>
          <p:cNvPr id="126" name="Shape 126"/>
          <p:cNvPicPr preferRelativeResize="0"/>
          <p:nvPr/>
        </p:nvPicPr>
        <p:blipFill>
          <a:blip r:embed="rId3">
            <a:alphaModFix/>
          </a:blip>
          <a:stretch>
            <a:fillRect/>
          </a:stretch>
        </p:blipFill>
        <p:spPr>
          <a:xfrm>
            <a:off x="6092975" y="3176024"/>
            <a:ext cx="2129075" cy="1650550"/>
          </a:xfrm>
          <a:prstGeom prst="rect">
            <a:avLst/>
          </a:prstGeom>
          <a:noFill/>
          <a:ln>
            <a:noFill/>
          </a:ln>
        </p:spPr>
      </p:pic>
      <p:pic>
        <p:nvPicPr>
          <p:cNvPr id="127" name="Shape 127"/>
          <p:cNvPicPr preferRelativeResize="0"/>
          <p:nvPr/>
        </p:nvPicPr>
        <p:blipFill>
          <a:blip r:embed="rId4">
            <a:alphaModFix/>
          </a:blip>
          <a:stretch>
            <a:fillRect/>
          </a:stretch>
        </p:blipFill>
        <p:spPr>
          <a:xfrm>
            <a:off x="5792575" y="1170125"/>
            <a:ext cx="2469998" cy="18534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Shape 132"/>
          <p:cNvSpPr txBox="1"/>
          <p:nvPr>
            <p:ph type="title"/>
          </p:nvPr>
        </p:nvSpPr>
        <p:spPr>
          <a:xfrm>
            <a:off x="311700" y="445025"/>
            <a:ext cx="8520600" cy="572700"/>
          </a:xfrm>
          <a:prstGeom prst="rect">
            <a:avLst/>
          </a:prstGeom>
        </p:spPr>
        <p:txBody>
          <a:bodyPr anchorCtr="0" anchor="t" bIns="91425" lIns="91425" rIns="91425" wrap="square" tIns="91425">
            <a:noAutofit/>
          </a:bodyPr>
          <a:lstStyle/>
          <a:p>
            <a:pPr lvl="0">
              <a:spcBef>
                <a:spcPts val="0"/>
              </a:spcBef>
              <a:buNone/>
            </a:pPr>
            <a:r>
              <a:rPr lang="en"/>
              <a:t>Herpes family of viruses</a:t>
            </a:r>
          </a:p>
        </p:txBody>
      </p:sp>
      <p:sp>
        <p:nvSpPr>
          <p:cNvPr id="133" name="Shape 133"/>
          <p:cNvSpPr txBox="1"/>
          <p:nvPr>
            <p:ph idx="1" type="body"/>
          </p:nvPr>
        </p:nvSpPr>
        <p:spPr>
          <a:xfrm>
            <a:off x="311700" y="1152475"/>
            <a:ext cx="8832300" cy="3416400"/>
          </a:xfrm>
          <a:prstGeom prst="rect">
            <a:avLst/>
          </a:prstGeom>
        </p:spPr>
        <p:txBody>
          <a:bodyPr anchorCtr="0" anchor="t" bIns="91425" lIns="91425" rIns="91425" wrap="square" tIns="91425">
            <a:noAutofit/>
          </a:bodyPr>
          <a:lstStyle/>
          <a:p>
            <a:pPr lvl="0">
              <a:lnSpc>
                <a:spcPct val="100000"/>
              </a:lnSpc>
              <a:spcBef>
                <a:spcPts val="0"/>
              </a:spcBef>
              <a:buNone/>
            </a:pPr>
            <a:r>
              <a:rPr lang="en" sz="1200"/>
              <a:t>Hosts: Herpes has been discovered in a wide range of animals</a:t>
            </a:r>
          </a:p>
          <a:p>
            <a:pPr lvl="0" rtl="0">
              <a:lnSpc>
                <a:spcPct val="100000"/>
              </a:lnSpc>
              <a:spcBef>
                <a:spcPts val="0"/>
              </a:spcBef>
              <a:buNone/>
            </a:pPr>
            <a:r>
              <a:rPr lang="en" sz="1200"/>
              <a:t>Pathogenic species: herpes simplex 1 (usually oral) and 2 (usually genital), Varicella-zoster virus (chickenpox)</a:t>
            </a:r>
          </a:p>
          <a:p>
            <a:pPr lvl="0" rtl="0">
              <a:lnSpc>
                <a:spcPct val="100000"/>
              </a:lnSpc>
              <a:spcBef>
                <a:spcPts val="0"/>
              </a:spcBef>
              <a:buNone/>
            </a:pPr>
            <a:r>
              <a:rPr lang="en" sz="1200"/>
              <a:t>Those at risk: Babies in the womb or birth, those who are sexually active with multiple partners (contact with mucosal epithelial cells causes transmission)</a:t>
            </a:r>
          </a:p>
          <a:p>
            <a:pPr lvl="0">
              <a:lnSpc>
                <a:spcPct val="100000"/>
              </a:lnSpc>
              <a:spcBef>
                <a:spcPts val="0"/>
              </a:spcBef>
              <a:buNone/>
            </a:pPr>
            <a:r>
              <a:rPr lang="en" sz="1200"/>
              <a:t>Symptoms: Ulcers near the genitals, cold sores near the mouth</a:t>
            </a:r>
          </a:p>
          <a:p>
            <a:pPr lvl="0">
              <a:lnSpc>
                <a:spcPct val="100000"/>
              </a:lnSpc>
              <a:spcBef>
                <a:spcPts val="0"/>
              </a:spcBef>
              <a:buNone/>
            </a:pPr>
            <a:r>
              <a:rPr lang="en" sz="1200"/>
              <a:t>Diagnosis: PCR is taken from viral genome, the virus can be isolated in cell cultures, ELISA to test viral antigen presence</a:t>
            </a:r>
          </a:p>
          <a:p>
            <a:pPr lvl="0">
              <a:lnSpc>
                <a:spcPct val="100000"/>
              </a:lnSpc>
              <a:spcBef>
                <a:spcPts val="0"/>
              </a:spcBef>
              <a:buNone/>
            </a:pPr>
            <a:r>
              <a:rPr lang="en" sz="1200"/>
              <a:t>Treatment: Acyclovir, valacyclovir and, famciclovir are antiviral drugs that inhibit DNA polymerase and replication</a:t>
            </a:r>
          </a:p>
          <a:p>
            <a:pPr lvl="0">
              <a:lnSpc>
                <a:spcPct val="100000"/>
              </a:lnSpc>
              <a:spcBef>
                <a:spcPts val="0"/>
              </a:spcBef>
              <a:buNone/>
            </a:pPr>
            <a:r>
              <a:rPr lang="en" sz="1200"/>
              <a:t>Life cycle and about the virus: Double stranded DNA virus comprised of envelope, tegument, capsid, and genome</a:t>
            </a:r>
          </a:p>
          <a:p>
            <a:pPr lvl="0">
              <a:lnSpc>
                <a:spcPct val="100000"/>
              </a:lnSpc>
              <a:spcBef>
                <a:spcPts val="0"/>
              </a:spcBef>
              <a:buNone/>
            </a:pPr>
            <a:r>
              <a:rPr lang="en" sz="1200"/>
              <a:t>	Lies dormant in sensory nerves, HSV 2 will likely continually shed for all of the patient’s life</a:t>
            </a:r>
          </a:p>
        </p:txBody>
      </p:sp>
      <p:pic>
        <p:nvPicPr>
          <p:cNvPr id="134" name="Shape 134"/>
          <p:cNvPicPr preferRelativeResize="0"/>
          <p:nvPr/>
        </p:nvPicPr>
        <p:blipFill>
          <a:blip r:embed="rId3">
            <a:alphaModFix/>
          </a:blip>
          <a:stretch>
            <a:fillRect/>
          </a:stretch>
        </p:blipFill>
        <p:spPr>
          <a:xfrm>
            <a:off x="7261400" y="-52376"/>
            <a:ext cx="1882600" cy="1690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